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660" r:id="rId5"/>
    <p:sldMasterId id="2147483648" r:id="rId6"/>
  </p:sldMasterIdLst>
  <p:notesMasterIdLst>
    <p:notesMasterId r:id="rId51"/>
  </p:notesMasterIdLst>
  <p:handoutMasterIdLst>
    <p:handoutMasterId r:id="rId52"/>
  </p:handoutMasterIdLst>
  <p:sldIdLst>
    <p:sldId id="330" r:id="rId7"/>
    <p:sldId id="257" r:id="rId8"/>
    <p:sldId id="401" r:id="rId9"/>
    <p:sldId id="259" r:id="rId10"/>
    <p:sldId id="312" r:id="rId11"/>
    <p:sldId id="307" r:id="rId12"/>
    <p:sldId id="384" r:id="rId13"/>
    <p:sldId id="344" r:id="rId14"/>
    <p:sldId id="406" r:id="rId15"/>
    <p:sldId id="405" r:id="rId16"/>
    <p:sldId id="355" r:id="rId17"/>
    <p:sldId id="360" r:id="rId18"/>
    <p:sldId id="309" r:id="rId19"/>
    <p:sldId id="273" r:id="rId20"/>
    <p:sldId id="275" r:id="rId21"/>
    <p:sldId id="392" r:id="rId22"/>
    <p:sldId id="271" r:id="rId23"/>
    <p:sldId id="292" r:id="rId24"/>
    <p:sldId id="357" r:id="rId25"/>
    <p:sldId id="408" r:id="rId26"/>
    <p:sldId id="399" r:id="rId27"/>
    <p:sldId id="390" r:id="rId28"/>
    <p:sldId id="318" r:id="rId29"/>
    <p:sldId id="381" r:id="rId30"/>
    <p:sldId id="376" r:id="rId31"/>
    <p:sldId id="383" r:id="rId32"/>
    <p:sldId id="386" r:id="rId33"/>
    <p:sldId id="377" r:id="rId34"/>
    <p:sldId id="303" r:id="rId35"/>
    <p:sldId id="297" r:id="rId36"/>
    <p:sldId id="343" r:id="rId37"/>
    <p:sldId id="339" r:id="rId38"/>
    <p:sldId id="305" r:id="rId39"/>
    <p:sldId id="409" r:id="rId40"/>
    <p:sldId id="277" r:id="rId41"/>
    <p:sldId id="323" r:id="rId42"/>
    <p:sldId id="276" r:id="rId43"/>
    <p:sldId id="369" r:id="rId44"/>
    <p:sldId id="372" r:id="rId45"/>
    <p:sldId id="404" r:id="rId46"/>
    <p:sldId id="403" r:id="rId47"/>
    <p:sldId id="385" r:id="rId48"/>
    <p:sldId id="373" r:id="rId49"/>
    <p:sldId id="379" r:id="rId50"/>
  </p:sldIdLst>
  <p:sldSz cx="9144000" cy="6858000" type="screen4x3"/>
  <p:notesSz cx="6954838" cy="93091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FB7600-2D22-0C29-1B17-AF873C1DABC4}" name="Murphy, Bridget S - (bridget)" initials="M(" userId="S::bridget@arizona.edu::a0bc22f0-5236-4db4-806d-cee87cb681b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McPherson" initials="AM" lastIdx="5" clrIdx="0">
    <p:extLst>
      <p:ext uri="{19B8F6BF-5375-455C-9EA6-DF929625EA0E}">
        <p15:presenceInfo xmlns:p15="http://schemas.microsoft.com/office/powerpoint/2012/main" userId="S-1-5-21-1761206425-631433529-4140344835-9641" providerId="AD"/>
      </p:ext>
    </p:extLst>
  </p:cmAuthor>
  <p:cmAuthor id="2" name="Hillary Evans" initials="HE" lastIdx="4" clrIdx="1">
    <p:extLst>
      <p:ext uri="{19B8F6BF-5375-455C-9EA6-DF929625EA0E}">
        <p15:presenceInfo xmlns:p15="http://schemas.microsoft.com/office/powerpoint/2012/main" userId="S-1-5-21-1761206425-631433529-4140344835-10177" providerId="AD"/>
      </p:ext>
    </p:extLst>
  </p:cmAuthor>
  <p:cmAuthor id="3" name="Amber Rice" initials="AR" lastIdx="25" clrIdx="2">
    <p:extLst>
      <p:ext uri="{19B8F6BF-5375-455C-9EA6-DF929625EA0E}">
        <p15:presenceInfo xmlns:p15="http://schemas.microsoft.com/office/powerpoint/2012/main" userId="S::arice@aemrc.arizona.edu::ec57fb2d-d215-4765-88e6-1b530ad598d9" providerId="AD"/>
      </p:ext>
    </p:extLst>
  </p:cmAuthor>
  <p:cmAuthor id="4" name="Alyssa Padilla" initials="AP" lastIdx="11" clrIdx="3">
    <p:extLst>
      <p:ext uri="{19B8F6BF-5375-455C-9EA6-DF929625EA0E}">
        <p15:presenceInfo xmlns:p15="http://schemas.microsoft.com/office/powerpoint/2012/main" userId="S-1-5-21-1761206425-631433529-4140344835-6997" providerId="AD"/>
      </p:ext>
    </p:extLst>
  </p:cmAuthor>
  <p:cmAuthor id="5" name="Padilla, Alyssa Renee - (alydilla)" initials="PAR-(" lastIdx="35" clrIdx="4">
    <p:extLst>
      <p:ext uri="{19B8F6BF-5375-455C-9EA6-DF929625EA0E}">
        <p15:presenceInfo xmlns:p15="http://schemas.microsoft.com/office/powerpoint/2012/main" userId="Padilla, Alyssa Renee - (alydilla)" providerId="None"/>
      </p:ext>
    </p:extLst>
  </p:cmAuthor>
  <p:cmAuthor id="6" name="Elena Cameron" initials="EC" lastIdx="2" clrIdx="5">
    <p:extLst>
      <p:ext uri="{19B8F6BF-5375-455C-9EA6-DF929625EA0E}">
        <p15:presenceInfo xmlns:p15="http://schemas.microsoft.com/office/powerpoint/2012/main" userId="4b8a50c25ae2c508" providerId="Windows Live"/>
      </p:ext>
    </p:extLst>
  </p:cmAuthor>
  <p:cmAuthor id="7" name="Elena Rose Cameron" initials="ERC" lastIdx="13" clrIdx="6">
    <p:extLst>
      <p:ext uri="{19B8F6BF-5375-455C-9EA6-DF929625EA0E}">
        <p15:presenceInfo xmlns:p15="http://schemas.microsoft.com/office/powerpoint/2012/main" userId="S-1-5-21-1761206425-631433529-4140344835-10382" providerId="AD"/>
      </p:ext>
    </p:extLst>
  </p:cmAuthor>
  <p:cmAuthor id="8" name="Selenne Yescas" initials="SY" lastIdx="17" clrIdx="7">
    <p:extLst>
      <p:ext uri="{19B8F6BF-5375-455C-9EA6-DF929625EA0E}">
        <p15:presenceInfo xmlns:p15="http://schemas.microsoft.com/office/powerpoint/2012/main" userId="S-1-5-21-1761206425-631433529-4140344835-10402" providerId="AD"/>
      </p:ext>
    </p:extLst>
  </p:cmAuthor>
  <p:cmAuthor id="9" name="Elena Cameron" initials="EC [2]" lastIdx="1" clrIdx="8">
    <p:extLst>
      <p:ext uri="{19B8F6BF-5375-455C-9EA6-DF929625EA0E}">
        <p15:presenceInfo xmlns:p15="http://schemas.microsoft.com/office/powerpoint/2012/main" userId="Elena Cameron" providerId="None"/>
      </p:ext>
    </p:extLst>
  </p:cmAuthor>
  <p:cmAuthor id="10" name="Cameron, Elena Rose - (ercameron)" initials="CER-(" lastIdx="21" clrIdx="9">
    <p:extLst>
      <p:ext uri="{19B8F6BF-5375-455C-9EA6-DF929625EA0E}">
        <p15:presenceInfo xmlns:p15="http://schemas.microsoft.com/office/powerpoint/2012/main" userId="Cameron, Elena Rose - (ercameron)" providerId="None"/>
      </p:ext>
    </p:extLst>
  </p:cmAuthor>
  <p:cmAuthor id="11" name="Cameron, Elena Rose - (ercameron)" initials="C(" lastIdx="18" clrIdx="10">
    <p:extLst>
      <p:ext uri="{19B8F6BF-5375-455C-9EA6-DF929625EA0E}">
        <p15:presenceInfo xmlns:p15="http://schemas.microsoft.com/office/powerpoint/2012/main" userId="S::ercameron@email.arizona.edu::fce1f091-df0e-452e-add8-5bef4790ae74" providerId="AD"/>
      </p:ext>
    </p:extLst>
  </p:cmAuthor>
  <p:cmAuthor id="12" name="SantaMaria, Bianca - (biancas)" initials="S(" lastIdx="8" clrIdx="11">
    <p:extLst>
      <p:ext uri="{19B8F6BF-5375-455C-9EA6-DF929625EA0E}">
        <p15:presenceInfo xmlns:p15="http://schemas.microsoft.com/office/powerpoint/2012/main" userId="S::biancas@email.arizona.edu::790c71e7-9644-4bcc-8417-68fe49afffd8" providerId="AD"/>
      </p:ext>
    </p:extLst>
  </p:cmAuthor>
  <p:cmAuthor id="13" name="Cameron, Elena Rose - (ercameron)" initials="C( [2]" lastIdx="77" clrIdx="12">
    <p:extLst>
      <p:ext uri="{19B8F6BF-5375-455C-9EA6-DF929625EA0E}">
        <p15:presenceInfo xmlns:p15="http://schemas.microsoft.com/office/powerpoint/2012/main" userId="S::ercameron@arizona.edu::fce1f091-df0e-452e-add8-5bef4790ae74" providerId="AD"/>
      </p:ext>
    </p:extLst>
  </p:cmAuthor>
  <p:cmAuthor id="14" name="Gutierrez, Aimee - (gutierreza1)" initials="G(" lastIdx="2" clrIdx="13">
    <p:extLst>
      <p:ext uri="{19B8F6BF-5375-455C-9EA6-DF929625EA0E}">
        <p15:presenceInfo xmlns:p15="http://schemas.microsoft.com/office/powerpoint/2012/main" userId="S::gutierreza1@arizona.edu::a26df6df-3bd3-4928-8eb0-2ca0f05f8c70" providerId="AD"/>
      </p:ext>
    </p:extLst>
  </p:cmAuthor>
  <p:cmAuthor id="15" name="SantaMaria, Bianca - (biancas)" initials="S( [2]" lastIdx="5" clrIdx="14">
    <p:extLst>
      <p:ext uri="{19B8F6BF-5375-455C-9EA6-DF929625EA0E}">
        <p15:presenceInfo xmlns:p15="http://schemas.microsoft.com/office/powerpoint/2012/main" userId="S::biancas@arizona.edu::790c71e7-9644-4bcc-8417-68fe49afffd8" providerId="AD"/>
      </p:ext>
    </p:extLst>
  </p:cmAuthor>
  <p:cmAuthor id="16" name="Horn, Jason Nicholas - (hornjason86)" initials="H(" lastIdx="8" clrIdx="15">
    <p:extLst>
      <p:ext uri="{19B8F6BF-5375-455C-9EA6-DF929625EA0E}">
        <p15:presenceInfo xmlns:p15="http://schemas.microsoft.com/office/powerpoint/2012/main" userId="S::hornjason86@arizona.edu::a6d71607-9149-465b-838b-7e64d733fa03" providerId="AD"/>
      </p:ext>
    </p:extLst>
  </p:cmAuthor>
  <p:cmAuthor id="17" name="Murphy, Bridget S - (bridget)" initials="M(" lastIdx="15" clrIdx="16">
    <p:extLst>
      <p:ext uri="{19B8F6BF-5375-455C-9EA6-DF929625EA0E}">
        <p15:presenceInfo xmlns:p15="http://schemas.microsoft.com/office/powerpoint/2012/main" userId="S::bridget@arizona.edu::a0bc22f0-5236-4db4-806d-cee87cb681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7E43"/>
    <a:srgbClr val="ECB2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p:restoredTop sz="94694"/>
  </p:normalViewPr>
  <p:slideViewPr>
    <p:cSldViewPr snapToGrid="0">
      <p:cViewPr varScale="1">
        <p:scale>
          <a:sx n="121" d="100"/>
          <a:sy n="121" d="100"/>
        </p:scale>
        <p:origin x="1432"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8/10/relationships/authors" Targe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1"/>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sz="quarter" idx="1"/>
          </p:nvPr>
        </p:nvSpPr>
        <p:spPr>
          <a:xfrm>
            <a:off x="3939466" y="0"/>
            <a:ext cx="3013763" cy="467071"/>
          </a:xfrm>
          <a:prstGeom prst="rect">
            <a:avLst/>
          </a:prstGeom>
        </p:spPr>
        <p:txBody>
          <a:bodyPr vert="horz" lIns="93172" tIns="46587" rIns="93172" bIns="46587" rtlCol="0"/>
          <a:lstStyle>
            <a:lvl1pPr algn="r">
              <a:defRPr sz="1200"/>
            </a:lvl1pPr>
          </a:lstStyle>
          <a:p>
            <a:fld id="{98D19FA8-884D-444B-A89D-846A357774E8}" type="datetimeFigureOut">
              <a:rPr lang="en-US" smtClean="0"/>
              <a:t>9/6/23</a:t>
            </a:fld>
            <a:endParaRPr lang="en-US"/>
          </a:p>
        </p:txBody>
      </p:sp>
      <p:sp>
        <p:nvSpPr>
          <p:cNvPr id="4" name="Footer Placeholder 3"/>
          <p:cNvSpPr>
            <a:spLocks noGrp="1"/>
          </p:cNvSpPr>
          <p:nvPr>
            <p:ph type="ftr" sz="quarter" idx="2"/>
          </p:nvPr>
        </p:nvSpPr>
        <p:spPr>
          <a:xfrm>
            <a:off x="0" y="8842031"/>
            <a:ext cx="3013763" cy="467070"/>
          </a:xfrm>
          <a:prstGeom prst="rect">
            <a:avLst/>
          </a:prstGeom>
        </p:spPr>
        <p:txBody>
          <a:bodyPr vert="horz" lIns="93172" tIns="46587" rIns="93172"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39466" y="8842031"/>
            <a:ext cx="3013763" cy="467070"/>
          </a:xfrm>
          <a:prstGeom prst="rect">
            <a:avLst/>
          </a:prstGeom>
        </p:spPr>
        <p:txBody>
          <a:bodyPr vert="horz" lIns="93172" tIns="46587" rIns="93172" bIns="46587" rtlCol="0" anchor="b"/>
          <a:lstStyle>
            <a:lvl1pPr algn="r">
              <a:defRPr sz="1200"/>
            </a:lvl1pPr>
          </a:lstStyle>
          <a:p>
            <a:fld id="{3AB0AFCE-2300-4955-8D32-02E34BC9FEDD}" type="slidenum">
              <a:rPr lang="en-US" smtClean="0"/>
              <a:t>‹#›</a:t>
            </a:fld>
            <a:endParaRPr lang="en-US"/>
          </a:p>
        </p:txBody>
      </p:sp>
    </p:spTree>
    <p:extLst>
      <p:ext uri="{BB962C8B-B14F-4D97-AF65-F5344CB8AC3E}">
        <p14:creationId xmlns:p14="http://schemas.microsoft.com/office/powerpoint/2010/main" val="299225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1"/>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idx="1"/>
          </p:nvPr>
        </p:nvSpPr>
        <p:spPr>
          <a:xfrm>
            <a:off x="3939466" y="0"/>
            <a:ext cx="3013763" cy="467071"/>
          </a:xfrm>
          <a:prstGeom prst="rect">
            <a:avLst/>
          </a:prstGeom>
        </p:spPr>
        <p:txBody>
          <a:bodyPr vert="horz" lIns="93172" tIns="46587" rIns="93172" bIns="46587" rtlCol="0"/>
          <a:lstStyle>
            <a:lvl1pPr algn="r">
              <a:defRPr sz="1200"/>
            </a:lvl1pPr>
          </a:lstStyle>
          <a:p>
            <a:fld id="{6BA40DB7-9208-4315-8F69-5B20D60AA9E4}" type="datetimeFigureOut">
              <a:rPr lang="en-US" smtClean="0"/>
              <a:t>9/6/23</a:t>
            </a:fld>
            <a:endParaRPr lang="en-US"/>
          </a:p>
        </p:txBody>
      </p:sp>
      <p:sp>
        <p:nvSpPr>
          <p:cNvPr id="4" name="Slide Image Placeholder 3"/>
          <p:cNvSpPr>
            <a:spLocks noGrp="1" noRot="1" noChangeAspect="1"/>
          </p:cNvSpPr>
          <p:nvPr>
            <p:ph type="sldImg" idx="2"/>
          </p:nvPr>
        </p:nvSpPr>
        <p:spPr>
          <a:xfrm>
            <a:off x="1382713" y="1163638"/>
            <a:ext cx="4189412" cy="3141662"/>
          </a:xfrm>
          <a:prstGeom prst="rect">
            <a:avLst/>
          </a:prstGeom>
          <a:noFill/>
          <a:ln w="12700">
            <a:solidFill>
              <a:prstClr val="black"/>
            </a:solidFill>
          </a:ln>
        </p:spPr>
        <p:txBody>
          <a:bodyPr vert="horz" lIns="93172" tIns="46587" rIns="93172" bIns="46587" rtlCol="0" anchor="ctr"/>
          <a:lstStyle/>
          <a:p>
            <a:endParaRPr lang="en-US"/>
          </a:p>
        </p:txBody>
      </p:sp>
      <p:sp>
        <p:nvSpPr>
          <p:cNvPr id="5" name="Notes Placeholder 4"/>
          <p:cNvSpPr>
            <a:spLocks noGrp="1"/>
          </p:cNvSpPr>
          <p:nvPr>
            <p:ph type="body" sz="quarter" idx="3"/>
          </p:nvPr>
        </p:nvSpPr>
        <p:spPr>
          <a:xfrm>
            <a:off x="695484" y="4480004"/>
            <a:ext cx="5563870" cy="3665459"/>
          </a:xfrm>
          <a:prstGeom prst="rect">
            <a:avLst/>
          </a:prstGeom>
        </p:spPr>
        <p:txBody>
          <a:bodyPr vert="horz" lIns="93172" tIns="46587" rIns="93172"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13763" cy="467070"/>
          </a:xfrm>
          <a:prstGeom prst="rect">
            <a:avLst/>
          </a:prstGeom>
        </p:spPr>
        <p:txBody>
          <a:bodyPr vert="horz" lIns="93172" tIns="46587" rIns="93172"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1"/>
            <a:ext cx="3013763" cy="467070"/>
          </a:xfrm>
          <a:prstGeom prst="rect">
            <a:avLst/>
          </a:prstGeom>
        </p:spPr>
        <p:txBody>
          <a:bodyPr vert="horz" lIns="93172" tIns="46587" rIns="93172" bIns="46587" rtlCol="0" anchor="b"/>
          <a:lstStyle>
            <a:lvl1pPr algn="r">
              <a:defRPr sz="1200"/>
            </a:lvl1pPr>
          </a:lstStyle>
          <a:p>
            <a:fld id="{EBDDCFA9-3E0D-4BB4-89A7-AEE1BB0C0B0D}" type="slidenum">
              <a:rPr lang="en-US" smtClean="0"/>
              <a:t>‹#›</a:t>
            </a:fld>
            <a:endParaRPr lang="en-US"/>
          </a:p>
        </p:txBody>
      </p:sp>
    </p:spTree>
    <p:extLst>
      <p:ext uri="{BB962C8B-B14F-4D97-AF65-F5344CB8AC3E}">
        <p14:creationId xmlns:p14="http://schemas.microsoft.com/office/powerpoint/2010/main" val="115949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BDDCFA9-3E0D-4BB4-89A7-AEE1BB0C0B0D}" type="slidenum">
              <a:rPr lang="en-US" smtClean="0"/>
              <a:t>1</a:t>
            </a:fld>
            <a:endParaRPr lang="en-US"/>
          </a:p>
        </p:txBody>
      </p:sp>
    </p:spTree>
    <p:extLst>
      <p:ext uri="{BB962C8B-B14F-4D97-AF65-F5344CB8AC3E}">
        <p14:creationId xmlns:p14="http://schemas.microsoft.com/office/powerpoint/2010/main" val="1284391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buFont typeface="+mj-lt"/>
            </a:pPr>
            <a:endParaRPr lang="en-US" sz="1200"/>
          </a:p>
          <a:p>
            <a:endParaRPr lang="en-US"/>
          </a:p>
        </p:txBody>
      </p:sp>
      <p:sp>
        <p:nvSpPr>
          <p:cNvPr id="4" name="Slide Number Placeholder 3"/>
          <p:cNvSpPr>
            <a:spLocks noGrp="1"/>
          </p:cNvSpPr>
          <p:nvPr>
            <p:ph type="sldNum" sz="quarter" idx="10"/>
          </p:nvPr>
        </p:nvSpPr>
        <p:spPr/>
        <p:txBody>
          <a:bodyPr/>
          <a:lstStyle/>
          <a:p>
            <a:fld id="{4BFB8584-DA81-4620-8B22-A4099D5C4227}" type="slidenum">
              <a:rPr lang="en-US" smtClean="0"/>
              <a:t>15</a:t>
            </a:fld>
            <a:endParaRPr lang="en-US"/>
          </a:p>
        </p:txBody>
      </p:sp>
    </p:spTree>
    <p:extLst>
      <p:ext uri="{BB962C8B-B14F-4D97-AF65-F5344CB8AC3E}">
        <p14:creationId xmlns:p14="http://schemas.microsoft.com/office/powerpoint/2010/main" val="1689336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EBDDCFA9-3E0D-4BB4-89A7-AEE1BB0C0B0D}" type="slidenum">
              <a:rPr lang="en-US" smtClean="0"/>
              <a:t>16</a:t>
            </a:fld>
            <a:endParaRPr lang="en-US"/>
          </a:p>
        </p:txBody>
      </p:sp>
    </p:spTree>
    <p:extLst>
      <p:ext uri="{BB962C8B-B14F-4D97-AF65-F5344CB8AC3E}">
        <p14:creationId xmlns:p14="http://schemas.microsoft.com/office/powerpoint/2010/main" val="625590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4BFB8584-DA81-4620-8B22-A4099D5C4227}" type="slidenum">
              <a:rPr lang="en-US" smtClean="0"/>
              <a:t>17</a:t>
            </a:fld>
            <a:endParaRPr lang="en-US"/>
          </a:p>
        </p:txBody>
      </p:sp>
    </p:spTree>
    <p:extLst>
      <p:ext uri="{BB962C8B-B14F-4D97-AF65-F5344CB8AC3E}">
        <p14:creationId xmlns:p14="http://schemas.microsoft.com/office/powerpoint/2010/main" val="2069231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4BFB8584-DA81-4620-8B22-A4099D5C4227}" type="slidenum">
              <a:rPr lang="en-US" smtClean="0"/>
              <a:t>18</a:t>
            </a:fld>
            <a:endParaRPr lang="en-US"/>
          </a:p>
        </p:txBody>
      </p:sp>
    </p:spTree>
    <p:extLst>
      <p:ext uri="{BB962C8B-B14F-4D97-AF65-F5344CB8AC3E}">
        <p14:creationId xmlns:p14="http://schemas.microsoft.com/office/powerpoint/2010/main" val="259310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4BFB8584-DA81-4620-8B22-A4099D5C4227}" type="slidenum">
              <a:rPr lang="en-US" smtClean="0"/>
              <a:t>19</a:t>
            </a:fld>
            <a:endParaRPr lang="en-US"/>
          </a:p>
        </p:txBody>
      </p:sp>
    </p:spTree>
    <p:extLst>
      <p:ext uri="{BB962C8B-B14F-4D97-AF65-F5344CB8AC3E}">
        <p14:creationId xmlns:p14="http://schemas.microsoft.com/office/powerpoint/2010/main" val="1865797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DDCFA9-3E0D-4BB4-89A7-AEE1BB0C0B0D}" type="slidenum">
              <a:rPr lang="en-US" smtClean="0"/>
              <a:t>22</a:t>
            </a:fld>
            <a:endParaRPr lang="en-US"/>
          </a:p>
        </p:txBody>
      </p:sp>
    </p:spTree>
    <p:extLst>
      <p:ext uri="{BB962C8B-B14F-4D97-AF65-F5344CB8AC3E}">
        <p14:creationId xmlns:p14="http://schemas.microsoft.com/office/powerpoint/2010/main" val="312718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DDCFA9-3E0D-4BB4-89A7-AEE1BB0C0B0D}" type="slidenum">
              <a:rPr lang="en-US" smtClean="0"/>
              <a:t>23</a:t>
            </a:fld>
            <a:endParaRPr lang="en-US"/>
          </a:p>
        </p:txBody>
      </p:sp>
    </p:spTree>
    <p:extLst>
      <p:ext uri="{BB962C8B-B14F-4D97-AF65-F5344CB8AC3E}">
        <p14:creationId xmlns:p14="http://schemas.microsoft.com/office/powerpoint/2010/main" val="3335270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Feel free to use an alternative scenario from the list or create your own to be more relevant to your audience. </a:t>
            </a:r>
          </a:p>
        </p:txBody>
      </p:sp>
      <p:sp>
        <p:nvSpPr>
          <p:cNvPr id="4" name="Slide Number Placeholder 3"/>
          <p:cNvSpPr>
            <a:spLocks noGrp="1"/>
          </p:cNvSpPr>
          <p:nvPr>
            <p:ph type="sldNum" sz="quarter" idx="5"/>
          </p:nvPr>
        </p:nvSpPr>
        <p:spPr/>
        <p:txBody>
          <a:bodyPr/>
          <a:lstStyle/>
          <a:p>
            <a:fld id="{EBDDCFA9-3E0D-4BB4-89A7-AEE1BB0C0B0D}" type="slidenum">
              <a:rPr lang="en-US" smtClean="0"/>
              <a:t>24</a:t>
            </a:fld>
            <a:endParaRPr lang="en-US"/>
          </a:p>
        </p:txBody>
      </p:sp>
    </p:spTree>
    <p:extLst>
      <p:ext uri="{BB962C8B-B14F-4D97-AF65-F5344CB8AC3E}">
        <p14:creationId xmlns:p14="http://schemas.microsoft.com/office/powerpoint/2010/main" val="3797733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BDDCFA9-3E0D-4BB4-89A7-AEE1BB0C0B0D}" type="slidenum">
              <a:rPr lang="en-US" smtClean="0"/>
              <a:t>25</a:t>
            </a:fld>
            <a:endParaRPr lang="en-US"/>
          </a:p>
        </p:txBody>
      </p:sp>
    </p:spTree>
    <p:extLst>
      <p:ext uri="{BB962C8B-B14F-4D97-AF65-F5344CB8AC3E}">
        <p14:creationId xmlns:p14="http://schemas.microsoft.com/office/powerpoint/2010/main" val="3825065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BDDCFA9-3E0D-4BB4-89A7-AEE1BB0C0B0D}" type="slidenum">
              <a:rPr lang="en-US" smtClean="0"/>
              <a:t>27</a:t>
            </a:fld>
            <a:endParaRPr lang="en-US"/>
          </a:p>
        </p:txBody>
      </p:sp>
    </p:spTree>
    <p:extLst>
      <p:ext uri="{BB962C8B-B14F-4D97-AF65-F5344CB8AC3E}">
        <p14:creationId xmlns:p14="http://schemas.microsoft.com/office/powerpoint/2010/main" val="3500601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BDDCFA9-3E0D-4BB4-89A7-AEE1BB0C0B0D}" type="slidenum">
              <a:rPr lang="en-US" smtClean="0"/>
              <a:t>2</a:t>
            </a:fld>
            <a:endParaRPr lang="en-US"/>
          </a:p>
        </p:txBody>
      </p:sp>
    </p:spTree>
    <p:extLst>
      <p:ext uri="{BB962C8B-B14F-4D97-AF65-F5344CB8AC3E}">
        <p14:creationId xmlns:p14="http://schemas.microsoft.com/office/powerpoint/2010/main" val="74148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BDDCFA9-3E0D-4BB4-89A7-AEE1BB0C0B0D}" type="slidenum">
              <a:rPr lang="en-US" smtClean="0"/>
              <a:t>28</a:t>
            </a:fld>
            <a:endParaRPr lang="en-US"/>
          </a:p>
        </p:txBody>
      </p:sp>
    </p:spTree>
    <p:extLst>
      <p:ext uri="{BB962C8B-B14F-4D97-AF65-F5344CB8AC3E}">
        <p14:creationId xmlns:p14="http://schemas.microsoft.com/office/powerpoint/2010/main" val="2828686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Purpose: Arizona</a:t>
            </a:r>
            <a:r>
              <a:rPr lang="en-US" baseline="0"/>
              <a:t> voted in the Good Samaritan Act in 2018 and it is now in effect.  Important that officers understand this new law and discuss with their supervisors. </a:t>
            </a:r>
          </a:p>
          <a:p>
            <a:endParaRPr lang="en-US" baseline="0"/>
          </a:p>
          <a:p>
            <a:r>
              <a:rPr lang="en-US" baseline="0"/>
              <a:t>Maybe put in disclaimer (only certain amounts allowed and no other evidence for non-drug criminal offenses is allowed) </a:t>
            </a:r>
            <a:endParaRPr lang="en-US"/>
          </a:p>
        </p:txBody>
      </p:sp>
      <p:sp>
        <p:nvSpPr>
          <p:cNvPr id="4" name="Slide Number Placeholder 3"/>
          <p:cNvSpPr>
            <a:spLocks noGrp="1"/>
          </p:cNvSpPr>
          <p:nvPr>
            <p:ph type="sldNum" sz="quarter" idx="10"/>
          </p:nvPr>
        </p:nvSpPr>
        <p:spPr/>
        <p:txBody>
          <a:bodyPr/>
          <a:lstStyle/>
          <a:p>
            <a:fld id="{4BFB8584-DA81-4620-8B22-A4099D5C4227}" type="slidenum">
              <a:rPr lang="en-US" smtClean="0"/>
              <a:t>29</a:t>
            </a:fld>
            <a:endParaRPr lang="en-US"/>
          </a:p>
        </p:txBody>
      </p:sp>
    </p:spTree>
    <p:extLst>
      <p:ext uri="{BB962C8B-B14F-4D97-AF65-F5344CB8AC3E}">
        <p14:creationId xmlns:p14="http://schemas.microsoft.com/office/powerpoint/2010/main" val="3729805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4BFB8584-DA81-4620-8B22-A4099D5C4227}" type="slidenum">
              <a:rPr lang="en-US" smtClean="0"/>
              <a:t>30</a:t>
            </a:fld>
            <a:endParaRPr lang="en-US"/>
          </a:p>
        </p:txBody>
      </p:sp>
    </p:spTree>
    <p:extLst>
      <p:ext uri="{BB962C8B-B14F-4D97-AF65-F5344CB8AC3E}">
        <p14:creationId xmlns:p14="http://schemas.microsoft.com/office/powerpoint/2010/main" val="548897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DDCFA9-3E0D-4BB4-89A7-AEE1BB0C0B0D}" type="slidenum">
              <a:rPr lang="en-US" smtClean="0"/>
              <a:t>31</a:t>
            </a:fld>
            <a:endParaRPr lang="en-US"/>
          </a:p>
        </p:txBody>
      </p:sp>
    </p:spTree>
    <p:extLst>
      <p:ext uri="{BB962C8B-B14F-4D97-AF65-F5344CB8AC3E}">
        <p14:creationId xmlns:p14="http://schemas.microsoft.com/office/powerpoint/2010/main" val="362175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DDCFA9-3E0D-4BB4-89A7-AEE1BB0C0B0D}" type="slidenum">
              <a:rPr lang="en-US" smtClean="0"/>
              <a:t>32</a:t>
            </a:fld>
            <a:endParaRPr lang="en-US"/>
          </a:p>
        </p:txBody>
      </p:sp>
    </p:spTree>
    <p:extLst>
      <p:ext uri="{BB962C8B-B14F-4D97-AF65-F5344CB8AC3E}">
        <p14:creationId xmlns:p14="http://schemas.microsoft.com/office/powerpoint/2010/main" val="2104856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Purpose:  Re-emphasize</a:t>
            </a:r>
            <a:r>
              <a:rPr lang="en-US" baseline="0"/>
              <a:t> resources they were given at the beginning of the training.  </a:t>
            </a:r>
            <a:endParaRPr lang="en-US"/>
          </a:p>
        </p:txBody>
      </p:sp>
      <p:sp>
        <p:nvSpPr>
          <p:cNvPr id="4" name="Slide Number Placeholder 3"/>
          <p:cNvSpPr>
            <a:spLocks noGrp="1"/>
          </p:cNvSpPr>
          <p:nvPr>
            <p:ph type="sldNum" sz="quarter" idx="10"/>
          </p:nvPr>
        </p:nvSpPr>
        <p:spPr/>
        <p:txBody>
          <a:bodyPr/>
          <a:lstStyle/>
          <a:p>
            <a:fld id="{4BFB8584-DA81-4620-8B22-A4099D5C4227}" type="slidenum">
              <a:rPr lang="en-US" smtClean="0"/>
              <a:t>33</a:t>
            </a:fld>
            <a:endParaRPr lang="en-US"/>
          </a:p>
        </p:txBody>
      </p:sp>
    </p:spTree>
    <p:extLst>
      <p:ext uri="{BB962C8B-B14F-4D97-AF65-F5344CB8AC3E}">
        <p14:creationId xmlns:p14="http://schemas.microsoft.com/office/powerpoint/2010/main" val="331009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Purpose:  Re-emphasize</a:t>
            </a:r>
            <a:r>
              <a:rPr lang="en-US" baseline="0"/>
              <a:t> resources they were given at the beginning of the training.  </a:t>
            </a:r>
            <a:endParaRPr lang="en-US"/>
          </a:p>
        </p:txBody>
      </p:sp>
      <p:sp>
        <p:nvSpPr>
          <p:cNvPr id="4" name="Slide Number Placeholder 3"/>
          <p:cNvSpPr>
            <a:spLocks noGrp="1"/>
          </p:cNvSpPr>
          <p:nvPr>
            <p:ph type="sldNum" sz="quarter" idx="10"/>
          </p:nvPr>
        </p:nvSpPr>
        <p:spPr/>
        <p:txBody>
          <a:bodyPr/>
          <a:lstStyle/>
          <a:p>
            <a:fld id="{4BFB8584-DA81-4620-8B22-A4099D5C4227}" type="slidenum">
              <a:rPr lang="en-US" smtClean="0"/>
              <a:t>34</a:t>
            </a:fld>
            <a:endParaRPr lang="en-US"/>
          </a:p>
        </p:txBody>
      </p:sp>
    </p:spTree>
    <p:extLst>
      <p:ext uri="{BB962C8B-B14F-4D97-AF65-F5344CB8AC3E}">
        <p14:creationId xmlns:p14="http://schemas.microsoft.com/office/powerpoint/2010/main" val="331009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Purpose: </a:t>
            </a:r>
            <a:r>
              <a:rPr lang="en-US" baseline="0"/>
              <a:t>Important to stress that getting help is not as easy as it may seem.  Might be the opportunity to mention new funding and opportunity for people to use evidence based treatments like MAT. </a:t>
            </a:r>
            <a:endParaRPr lang="en-US"/>
          </a:p>
        </p:txBody>
      </p:sp>
      <p:sp>
        <p:nvSpPr>
          <p:cNvPr id="4" name="Slide Number Placeholder 3"/>
          <p:cNvSpPr>
            <a:spLocks noGrp="1"/>
          </p:cNvSpPr>
          <p:nvPr>
            <p:ph type="sldNum" sz="quarter" idx="10"/>
          </p:nvPr>
        </p:nvSpPr>
        <p:spPr/>
        <p:txBody>
          <a:bodyPr/>
          <a:lstStyle/>
          <a:p>
            <a:fld id="{4BFB8584-DA81-4620-8B22-A4099D5C4227}" type="slidenum">
              <a:rPr lang="en-US" smtClean="0"/>
              <a:t>35</a:t>
            </a:fld>
            <a:endParaRPr lang="en-US"/>
          </a:p>
        </p:txBody>
      </p:sp>
    </p:spTree>
    <p:extLst>
      <p:ext uri="{BB962C8B-B14F-4D97-AF65-F5344CB8AC3E}">
        <p14:creationId xmlns:p14="http://schemas.microsoft.com/office/powerpoint/2010/main" val="23002697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Lots of “Healing isn’t linear” messages that could also be helpful (if appropriate)</a:t>
            </a:r>
          </a:p>
        </p:txBody>
      </p:sp>
      <p:sp>
        <p:nvSpPr>
          <p:cNvPr id="4" name="Slide Number Placeholder 3"/>
          <p:cNvSpPr>
            <a:spLocks noGrp="1"/>
          </p:cNvSpPr>
          <p:nvPr>
            <p:ph type="sldNum" sz="quarter" idx="10"/>
          </p:nvPr>
        </p:nvSpPr>
        <p:spPr/>
        <p:txBody>
          <a:bodyPr/>
          <a:lstStyle/>
          <a:p>
            <a:fld id="{EBDDCFA9-3E0D-4BB4-89A7-AEE1BB0C0B0D}" type="slidenum">
              <a:rPr lang="en-US" smtClean="0"/>
              <a:t>36</a:t>
            </a:fld>
            <a:endParaRPr lang="en-US"/>
          </a:p>
        </p:txBody>
      </p:sp>
    </p:spTree>
    <p:extLst>
      <p:ext uri="{BB962C8B-B14F-4D97-AF65-F5344CB8AC3E}">
        <p14:creationId xmlns:p14="http://schemas.microsoft.com/office/powerpoint/2010/main" val="3595162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Purpose:  It’s not just</a:t>
            </a:r>
            <a:r>
              <a:rPr lang="en-US" baseline="0"/>
              <a:t> theory, but the data reveals the close relationship between trauma and substance use disorders.  Why does this matter?  You’re not dealing with a criminal.  This is a person with a story and a medical condition.  </a:t>
            </a:r>
          </a:p>
          <a:p>
            <a:endParaRPr lang="en-US" baseline="0"/>
          </a:p>
        </p:txBody>
      </p:sp>
      <p:sp>
        <p:nvSpPr>
          <p:cNvPr id="4" name="Slide Number Placeholder 3"/>
          <p:cNvSpPr>
            <a:spLocks noGrp="1"/>
          </p:cNvSpPr>
          <p:nvPr>
            <p:ph type="sldNum" sz="quarter" idx="10"/>
          </p:nvPr>
        </p:nvSpPr>
        <p:spPr/>
        <p:txBody>
          <a:bodyPr/>
          <a:lstStyle/>
          <a:p>
            <a:fld id="{4BFB8584-DA81-4620-8B22-A4099D5C4227}" type="slidenum">
              <a:rPr lang="en-US" smtClean="0"/>
              <a:t>37</a:t>
            </a:fld>
            <a:endParaRPr lang="en-US"/>
          </a:p>
        </p:txBody>
      </p:sp>
    </p:spTree>
    <p:extLst>
      <p:ext uri="{BB962C8B-B14F-4D97-AF65-F5344CB8AC3E}">
        <p14:creationId xmlns:p14="http://schemas.microsoft.com/office/powerpoint/2010/main" val="412841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85777EF-EFBE-6F46-AC1E-13E9B298E052}" type="slidenum">
              <a:rPr lang="en-US" smtClean="0"/>
              <a:t>3</a:t>
            </a:fld>
            <a:endParaRPr lang="en-US"/>
          </a:p>
        </p:txBody>
      </p:sp>
    </p:spTree>
    <p:extLst>
      <p:ext uri="{BB962C8B-B14F-4D97-AF65-F5344CB8AC3E}">
        <p14:creationId xmlns:p14="http://schemas.microsoft.com/office/powerpoint/2010/main" val="381789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DDCFA9-3E0D-4BB4-89A7-AEE1BB0C0B0D}" type="slidenum">
              <a:rPr lang="en-US" smtClean="0"/>
              <a:t>39</a:t>
            </a:fld>
            <a:endParaRPr lang="en-US"/>
          </a:p>
        </p:txBody>
      </p:sp>
    </p:spTree>
    <p:extLst>
      <p:ext uri="{BB962C8B-B14F-4D97-AF65-F5344CB8AC3E}">
        <p14:creationId xmlns:p14="http://schemas.microsoft.com/office/powerpoint/2010/main" val="2677263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D13438"/>
                </a:solidFill>
                <a:effectLst/>
                <a:latin typeface="Calibri" panose="020F0502020204030204" pitchFamily="34" charset="0"/>
              </a:rPr>
              <a:t>When the pandemic started there were elevated levels of depression and anxiety. Social Isolation caused an increase in depression. </a:t>
            </a:r>
            <a:r>
              <a:rPr lang="en-US" sz="1800" b="0" i="0" u="none" strike="noStrike">
                <a:solidFill>
                  <a:srgbClr val="000000"/>
                </a:solidFill>
                <a:effectLst/>
                <a:latin typeface="Calibri" panose="020F0502020204030204" pitchFamily="34" charset="0"/>
              </a:rPr>
              <a:t>Fortunately, we have the tools to fight against COVID-19. Those include getting vaccinated and boosted, wearing a mask, physical distancing while socially connecting, getting tested frequently, (</a:t>
            </a:r>
            <a:r>
              <a:rPr lang="en-US" sz="1800" b="0" i="0" u="none" strike="noStrike">
                <a:solidFill>
                  <a:srgbClr val="D13438"/>
                </a:solidFill>
                <a:effectLst/>
                <a:latin typeface="Calibri" panose="020F0502020204030204" pitchFamily="34" charset="0"/>
              </a:rPr>
              <a:t> </a:t>
            </a:r>
            <a:r>
              <a:rPr lang="en-US" sz="1800" b="0" i="0" u="none" strike="noStrike">
                <a:solidFill>
                  <a:srgbClr val="000000"/>
                </a:solidFill>
                <a:effectLst/>
                <a:latin typeface="Calibri" panose="020F0502020204030204" pitchFamily="34" charset="0"/>
              </a:rPr>
              <a:t>if getting a positive result, then following the quarantine and isolation measures), and staying at home if feeling sick. </a:t>
            </a:r>
            <a:r>
              <a:rPr lang="en-US" sz="1800" b="0" i="0">
                <a:solidFill>
                  <a:srgbClr val="000000"/>
                </a:solidFill>
                <a:effectLst/>
                <a:latin typeface="Calibri" panose="020F0502020204030204" pitchFamily="34" charset="0"/>
              </a:rPr>
              <a:t> T</a:t>
            </a:r>
            <a:r>
              <a:rPr lang="en-US" sz="1800" b="0" i="0" u="none" strike="noStrike">
                <a:solidFill>
                  <a:srgbClr val="D13438"/>
                </a:solidFill>
                <a:effectLst/>
                <a:latin typeface="Calibri" panose="020F0502020204030204" pitchFamily="34" charset="0"/>
              </a:rPr>
              <a:t>ogether w</a:t>
            </a:r>
            <a:r>
              <a:rPr lang="en-US" sz="1800" b="0" i="0" u="none" strike="noStrike">
                <a:solidFill>
                  <a:srgbClr val="000000"/>
                </a:solidFill>
                <a:effectLst/>
                <a:latin typeface="Calibri" panose="020F0502020204030204" pitchFamily="34" charset="0"/>
              </a:rPr>
              <a:t>e can </a:t>
            </a:r>
            <a:r>
              <a:rPr lang="en-US" sz="1800" b="0" i="0" u="none" strike="noStrike">
                <a:solidFill>
                  <a:srgbClr val="D13438"/>
                </a:solidFill>
                <a:effectLst/>
                <a:latin typeface="Calibri" panose="020F0502020204030204" pitchFamily="34" charset="0"/>
              </a:rPr>
              <a:t>also </a:t>
            </a:r>
            <a:r>
              <a:rPr lang="en-US" sz="1800" b="0" i="0" u="none" strike="noStrike">
                <a:solidFill>
                  <a:srgbClr val="000000"/>
                </a:solidFill>
                <a:effectLst/>
                <a:latin typeface="Calibri" panose="020F0502020204030204" pitchFamily="34" charset="0"/>
              </a:rPr>
              <a:t>promote self-care – mental health practices</a:t>
            </a:r>
            <a:r>
              <a:rPr lang="en-US" sz="1800" b="0" i="0" u="none" strike="noStrike">
                <a:solidFill>
                  <a:srgbClr val="D13438"/>
                </a:solidFill>
                <a:effectLst/>
                <a:latin typeface="Calibri" panose="020F0502020204030204" pitchFamily="34" charset="0"/>
              </a:rPr>
              <a:t> such as (list some of the items here from the slide)</a:t>
            </a:r>
            <a:r>
              <a:rPr lang="en-US" sz="1800" b="0" i="0" u="none" strike="noStrike">
                <a:solidFill>
                  <a:srgbClr val="000000"/>
                </a:solidFill>
                <a:effectLst/>
                <a:latin typeface="Calibri" panose="020F0502020204030204" pitchFamily="34" charset="0"/>
              </a:rPr>
              <a:t>. We strongly recommend to advise your communities / patients / clients to check your local health department for updates as these guidelines continue changing.</a:t>
            </a:r>
            <a:r>
              <a:rPr lang="en-US" sz="1800" b="0" i="0">
                <a:solidFill>
                  <a:srgbClr val="000000"/>
                </a:solidFill>
                <a:effectLst/>
                <a:latin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fld id="{08EF33A4-B19C-44CC-9375-6BE722996E8A}" type="slidenum">
              <a:rPr lang="en-US" smtClean="0"/>
              <a:t>40</a:t>
            </a:fld>
            <a:endParaRPr lang="en-US"/>
          </a:p>
        </p:txBody>
      </p:sp>
    </p:spTree>
    <p:extLst>
      <p:ext uri="{BB962C8B-B14F-4D97-AF65-F5344CB8AC3E}">
        <p14:creationId xmlns:p14="http://schemas.microsoft.com/office/powerpoint/2010/main" val="2487724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Overlapping Mechanisms</a:t>
            </a:r>
          </a:p>
          <a:p>
            <a:pPr marL="0" indent="0">
              <a:buFont typeface="Arial" panose="020B0604020202020204" pitchFamily="34" charset="0"/>
              <a:buNone/>
            </a:pPr>
            <a:r>
              <a:rPr lang="en-US" sz="1800" b="0" i="0" u="none" strike="noStrike">
                <a:solidFill>
                  <a:srgbClr val="D13438"/>
                </a:solidFill>
                <a:effectLst/>
                <a:latin typeface="Calibri" panose="020F0502020204030204" pitchFamily="34" charset="0"/>
              </a:rPr>
              <a:t>People diagnosed with an SUD during the pandemic are eight times more likely to require hospitalization and die from COVID-19 than those without an SUD. People with SUDs often have weakened lung function, which immediately puts them at increased risk of contracting and suffering worse outcomes from COVID-19. The hallmark symptom of an opioid-related overdose is decreased respiration.</a:t>
            </a:r>
            <a:r>
              <a:rPr lang="en-US" sz="1800" b="0" i="0">
                <a:solidFill>
                  <a:srgbClr val="000000"/>
                </a:solidFill>
                <a:effectLst/>
                <a:latin typeface="Calibri" panose="020F0502020204030204" pitchFamily="34" charset="0"/>
              </a:rPr>
              <a:t> </a:t>
            </a:r>
            <a:r>
              <a:rPr lang="en-US" sz="1800" b="0" i="0" u="none" strike="noStrike">
                <a:solidFill>
                  <a:srgbClr val="000000"/>
                </a:solidFill>
                <a:effectLst/>
                <a:latin typeface="Calibri" panose="020F0502020204030204" pitchFamily="34" charset="0"/>
              </a:rPr>
              <a:t>COVID-19 is caused by severe acute respiratory syndrome coronavirus-2,</a:t>
            </a:r>
            <a:r>
              <a:rPr lang="en-US" sz="1800" b="0" i="0" u="none" strike="noStrike">
                <a:solidFill>
                  <a:srgbClr val="D13438"/>
                </a:solidFill>
                <a:effectLst/>
                <a:latin typeface="Calibri" panose="020F0502020204030204" pitchFamily="34" charset="0"/>
              </a:rPr>
              <a:t> m</a:t>
            </a:r>
            <a:r>
              <a:rPr lang="en-US" sz="1800" b="0" i="0" u="none" strike="noStrike">
                <a:solidFill>
                  <a:srgbClr val="000000"/>
                </a:solidFill>
                <a:effectLst/>
                <a:latin typeface="Calibri" panose="020F0502020204030204" pitchFamily="34" charset="0"/>
              </a:rPr>
              <a:t>ay impair the immune system and/or cause neuroinflammation</a:t>
            </a:r>
            <a:r>
              <a:rPr lang="en-US" sz="1800" b="0" i="0" u="none" strike="noStrike">
                <a:solidFill>
                  <a:srgbClr val="D13438"/>
                </a:solidFill>
                <a:effectLst/>
                <a:latin typeface="Calibri" panose="020F0502020204030204" pitchFamily="34" charset="0"/>
              </a:rPr>
              <a:t>, this</a:t>
            </a:r>
            <a:r>
              <a:rPr lang="en-US" sz="1800" b="0" i="0" u="none" strike="noStrike">
                <a:solidFill>
                  <a:srgbClr val="000000"/>
                </a:solidFill>
                <a:effectLst/>
                <a:latin typeface="Calibri" panose="020F0502020204030204" pitchFamily="34" charset="0"/>
              </a:rPr>
              <a:t> could decrease </a:t>
            </a:r>
            <a:r>
              <a:rPr lang="en-US" sz="1800" b="0" i="0" u="none" strike="noStrike">
                <a:solidFill>
                  <a:srgbClr val="D13438"/>
                </a:solidFill>
                <a:effectLst/>
                <a:latin typeface="Calibri" panose="020F0502020204030204" pitchFamily="34" charset="0"/>
              </a:rPr>
              <a:t>the successfulness </a:t>
            </a:r>
            <a:r>
              <a:rPr lang="en-US" sz="1800" b="0" i="0" u="none" strike="noStrike">
                <a:solidFill>
                  <a:srgbClr val="000000"/>
                </a:solidFill>
                <a:effectLst/>
                <a:latin typeface="Calibri" panose="020F0502020204030204" pitchFamily="34" charset="0"/>
              </a:rPr>
              <a:t>of </a:t>
            </a:r>
            <a:r>
              <a:rPr lang="en-US" sz="1800" b="0" i="0" u="none" strike="noStrike">
                <a:solidFill>
                  <a:srgbClr val="D13438"/>
                </a:solidFill>
                <a:effectLst/>
                <a:latin typeface="Calibri" panose="020F0502020204030204" pitchFamily="34" charset="0"/>
              </a:rPr>
              <a:t>the </a:t>
            </a:r>
            <a:r>
              <a:rPr lang="en-US" sz="1800" b="0" i="0" u="none" strike="noStrike">
                <a:solidFill>
                  <a:srgbClr val="000000"/>
                </a:solidFill>
                <a:effectLst/>
                <a:latin typeface="Calibri" panose="020F0502020204030204" pitchFamily="34" charset="0"/>
              </a:rPr>
              <a:t>COVID-19 vaccines.</a:t>
            </a:r>
            <a:endParaRPr lang="en-US" b="1"/>
          </a:p>
          <a:p>
            <a:pPr marL="0" indent="0">
              <a:buFont typeface="Arial" panose="020B0604020202020204" pitchFamily="34" charset="0"/>
              <a:buNone/>
            </a:pPr>
            <a:r>
              <a:rPr lang="en-US"/>
              <a:t> </a:t>
            </a:r>
          </a:p>
        </p:txBody>
      </p:sp>
      <p:sp>
        <p:nvSpPr>
          <p:cNvPr id="4" name="Slide Number Placeholder 3"/>
          <p:cNvSpPr>
            <a:spLocks noGrp="1"/>
          </p:cNvSpPr>
          <p:nvPr>
            <p:ph type="sldNum" sz="quarter" idx="5"/>
          </p:nvPr>
        </p:nvSpPr>
        <p:spPr/>
        <p:txBody>
          <a:bodyPr/>
          <a:lstStyle/>
          <a:p>
            <a:fld id="{08EF33A4-B19C-44CC-9375-6BE722996E8A}" type="slidenum">
              <a:rPr lang="en-US" smtClean="0"/>
              <a:t>41</a:t>
            </a:fld>
            <a:endParaRPr lang="en-US"/>
          </a:p>
        </p:txBody>
      </p:sp>
    </p:spTree>
    <p:extLst>
      <p:ext uri="{BB962C8B-B14F-4D97-AF65-F5344CB8AC3E}">
        <p14:creationId xmlns:p14="http://schemas.microsoft.com/office/powerpoint/2010/main" val="4000213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Going to ask</a:t>
            </a:r>
            <a:r>
              <a:rPr lang="en-US" baseline="0"/>
              <a:t>  Paul for some images: ideally </a:t>
            </a:r>
            <a:r>
              <a:rPr lang="en-US" baseline="0" err="1"/>
              <a:t>Latinx</a:t>
            </a:r>
            <a:r>
              <a:rPr lang="en-US" baseline="0"/>
              <a:t>/Native American providers</a:t>
            </a:r>
            <a:endParaRPr lang="en-US"/>
          </a:p>
        </p:txBody>
      </p:sp>
      <p:sp>
        <p:nvSpPr>
          <p:cNvPr id="4" name="Slide Number Placeholder 3"/>
          <p:cNvSpPr>
            <a:spLocks noGrp="1"/>
          </p:cNvSpPr>
          <p:nvPr>
            <p:ph type="sldNum" sz="quarter" idx="10"/>
          </p:nvPr>
        </p:nvSpPr>
        <p:spPr/>
        <p:txBody>
          <a:bodyPr/>
          <a:lstStyle/>
          <a:p>
            <a:fld id="{EBDDCFA9-3E0D-4BB4-89A7-AEE1BB0C0B0D}" type="slidenum">
              <a:rPr lang="en-US" smtClean="0"/>
              <a:t>42</a:t>
            </a:fld>
            <a:endParaRPr lang="en-US"/>
          </a:p>
        </p:txBody>
      </p:sp>
    </p:spTree>
    <p:extLst>
      <p:ext uri="{BB962C8B-B14F-4D97-AF65-F5344CB8AC3E}">
        <p14:creationId xmlns:p14="http://schemas.microsoft.com/office/powerpoint/2010/main" val="29052427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&gt;Collect Evals</a:t>
            </a:r>
          </a:p>
        </p:txBody>
      </p:sp>
      <p:sp>
        <p:nvSpPr>
          <p:cNvPr id="4" name="Slide Number Placeholder 3"/>
          <p:cNvSpPr>
            <a:spLocks noGrp="1"/>
          </p:cNvSpPr>
          <p:nvPr>
            <p:ph type="sldNum" sz="quarter" idx="5"/>
          </p:nvPr>
        </p:nvSpPr>
        <p:spPr/>
        <p:txBody>
          <a:bodyPr/>
          <a:lstStyle/>
          <a:p>
            <a:fld id="{EBDDCFA9-3E0D-4BB4-89A7-AEE1BB0C0B0D}" type="slidenum">
              <a:rPr lang="en-US" smtClean="0"/>
              <a:t>43</a:t>
            </a:fld>
            <a:endParaRPr lang="en-US"/>
          </a:p>
        </p:txBody>
      </p:sp>
    </p:spTree>
    <p:extLst>
      <p:ext uri="{BB962C8B-B14F-4D97-AF65-F5344CB8AC3E}">
        <p14:creationId xmlns:p14="http://schemas.microsoft.com/office/powerpoint/2010/main" val="3071261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BDDCFA9-3E0D-4BB4-89A7-AEE1BB0C0B0D}" type="slidenum">
              <a:rPr lang="en-US" smtClean="0"/>
              <a:t>44</a:t>
            </a:fld>
            <a:endParaRPr lang="en-US"/>
          </a:p>
        </p:txBody>
      </p:sp>
    </p:spTree>
    <p:extLst>
      <p:ext uri="{BB962C8B-B14F-4D97-AF65-F5344CB8AC3E}">
        <p14:creationId xmlns:p14="http://schemas.microsoft.com/office/powerpoint/2010/main" val="560169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EBDDCFA9-3E0D-4BB4-89A7-AEE1BB0C0B0D}" type="slidenum">
              <a:rPr lang="en-US" smtClean="0"/>
              <a:t>4</a:t>
            </a:fld>
            <a:endParaRPr lang="en-US"/>
          </a:p>
        </p:txBody>
      </p:sp>
    </p:spTree>
    <p:extLst>
      <p:ext uri="{BB962C8B-B14F-4D97-AF65-F5344CB8AC3E}">
        <p14:creationId xmlns:p14="http://schemas.microsoft.com/office/powerpoint/2010/main" val="4162804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p>
        </p:txBody>
      </p:sp>
      <p:sp>
        <p:nvSpPr>
          <p:cNvPr id="4" name="Slide Number Placeholder 3"/>
          <p:cNvSpPr>
            <a:spLocks noGrp="1"/>
          </p:cNvSpPr>
          <p:nvPr>
            <p:ph type="sldNum" sz="quarter" idx="5"/>
          </p:nvPr>
        </p:nvSpPr>
        <p:spPr/>
        <p:txBody>
          <a:bodyPr/>
          <a:lstStyle/>
          <a:p>
            <a:fld id="{EBDDCFA9-3E0D-4BB4-89A7-AEE1BB0C0B0D}" type="slidenum">
              <a:rPr lang="en-US" smtClean="0"/>
              <a:t>5</a:t>
            </a:fld>
            <a:endParaRPr lang="en-US"/>
          </a:p>
        </p:txBody>
      </p:sp>
    </p:spTree>
    <p:extLst>
      <p:ext uri="{BB962C8B-B14F-4D97-AF65-F5344CB8AC3E}">
        <p14:creationId xmlns:p14="http://schemas.microsoft.com/office/powerpoint/2010/main" val="2323926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BDDCFA9-3E0D-4BB4-89A7-AEE1BB0C0B0D}" type="slidenum">
              <a:rPr lang="en-US" smtClean="0"/>
              <a:t>9</a:t>
            </a:fld>
            <a:endParaRPr lang="en-US"/>
          </a:p>
        </p:txBody>
      </p:sp>
    </p:spTree>
    <p:extLst>
      <p:ext uri="{BB962C8B-B14F-4D97-AF65-F5344CB8AC3E}">
        <p14:creationId xmlns:p14="http://schemas.microsoft.com/office/powerpoint/2010/main" val="2160370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BDDCFA9-3E0D-4BB4-89A7-AEE1BB0C0B0D}" type="slidenum">
              <a:rPr lang="en-US" smtClean="0"/>
              <a:t>10</a:t>
            </a:fld>
            <a:endParaRPr lang="en-US"/>
          </a:p>
        </p:txBody>
      </p:sp>
    </p:spTree>
    <p:extLst>
      <p:ext uri="{BB962C8B-B14F-4D97-AF65-F5344CB8AC3E}">
        <p14:creationId xmlns:p14="http://schemas.microsoft.com/office/powerpoint/2010/main" val="2033051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440073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cs typeface="Calibri"/>
            </a:endParaRPr>
          </a:p>
        </p:txBody>
      </p:sp>
      <p:sp>
        <p:nvSpPr>
          <p:cNvPr id="4" name="Slide Number Placeholder 3"/>
          <p:cNvSpPr>
            <a:spLocks noGrp="1"/>
          </p:cNvSpPr>
          <p:nvPr>
            <p:ph type="sldNum" sz="quarter" idx="10"/>
          </p:nvPr>
        </p:nvSpPr>
        <p:spPr/>
        <p:txBody>
          <a:bodyPr/>
          <a:lstStyle/>
          <a:p>
            <a:fld id="{4BFB8584-DA81-4620-8B22-A4099D5C4227}" type="slidenum">
              <a:rPr lang="en-US" smtClean="0"/>
              <a:t>14</a:t>
            </a:fld>
            <a:endParaRPr lang="en-US"/>
          </a:p>
        </p:txBody>
      </p:sp>
    </p:spTree>
    <p:extLst>
      <p:ext uri="{BB962C8B-B14F-4D97-AF65-F5344CB8AC3E}">
        <p14:creationId xmlns:p14="http://schemas.microsoft.com/office/powerpoint/2010/main" val="25847793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mn-lt"/>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mn-lt"/>
              </a:defRPr>
            </a:lvl1pPr>
          </a:lstStyle>
          <a:p>
            <a:fld id="{A42CA956-8764-D044-958B-42B9DEEF54C6}" type="datetimeFigureOut">
              <a:rPr lang="en-US" smtClean="0"/>
              <a:pPr/>
              <a:t>9/6/23</a:t>
            </a:fld>
            <a:endParaRPr lang="en-US"/>
          </a:p>
        </p:txBody>
      </p:sp>
      <p:sp>
        <p:nvSpPr>
          <p:cNvPr id="5" name="Footer Placeholder 4"/>
          <p:cNvSpPr>
            <a:spLocks noGrp="1"/>
          </p:cNvSpPr>
          <p:nvPr>
            <p:ph type="ftr" sz="quarter" idx="11"/>
          </p:nvPr>
        </p:nvSpPr>
        <p:spPr/>
        <p:txBody>
          <a:bodyPr/>
          <a:lstStyle>
            <a:lvl1pPr>
              <a:defRPr>
                <a:latin typeface="+mn-lt"/>
              </a:defRPr>
            </a:lvl1pPr>
          </a:lstStyle>
          <a:p>
            <a:endParaRPr lang="en-US"/>
          </a:p>
        </p:txBody>
      </p:sp>
      <p:sp>
        <p:nvSpPr>
          <p:cNvPr id="6" name="Slide Number Placeholder 5"/>
          <p:cNvSpPr>
            <a:spLocks noGrp="1"/>
          </p:cNvSpPr>
          <p:nvPr>
            <p:ph type="sldNum" sz="quarter" idx="12"/>
          </p:nvPr>
        </p:nvSpPr>
        <p:spPr/>
        <p:txBody>
          <a:bodyPr/>
          <a:lstStyle>
            <a:lvl1pPr>
              <a:defRPr>
                <a:latin typeface="+mn-lt"/>
              </a:defRPr>
            </a:lvl1pPr>
          </a:lstStyle>
          <a:p>
            <a:fld id="{EB02F5B0-705F-9744-850C-D38D7CEAF347}" type="slidenum">
              <a:rPr lang="en-US" smtClean="0"/>
              <a:pPr/>
              <a:t>‹#›</a:t>
            </a:fld>
            <a:endParaRPr lang="en-US"/>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5742040"/>
            <a:ext cx="9143999" cy="1115961"/>
          </a:xfrm>
          <a:prstGeom prst="rect">
            <a:avLst/>
          </a:prstGeom>
        </p:spPr>
      </p:pic>
    </p:spTree>
    <p:extLst>
      <p:ext uri="{BB962C8B-B14F-4D97-AF65-F5344CB8AC3E}">
        <p14:creationId xmlns:p14="http://schemas.microsoft.com/office/powerpoint/2010/main" val="1043722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mn-lt"/>
              </a:defRPr>
            </a:lvl1pPr>
          </a:lstStyle>
          <a:p>
            <a:fld id="{A42CA956-8764-D044-958B-42B9DEEF54C6}" type="datetimeFigureOut">
              <a:rPr lang="en-US" smtClean="0"/>
              <a:pPr/>
              <a:t>9/6/23</a:t>
            </a:fld>
            <a:endParaRPr lang="en-US"/>
          </a:p>
        </p:txBody>
      </p:sp>
      <p:sp>
        <p:nvSpPr>
          <p:cNvPr id="5" name="Footer Placeholder 4"/>
          <p:cNvSpPr>
            <a:spLocks noGrp="1"/>
          </p:cNvSpPr>
          <p:nvPr>
            <p:ph type="ftr" sz="quarter" idx="11"/>
          </p:nvPr>
        </p:nvSpPr>
        <p:spPr/>
        <p:txBody>
          <a:bodyPr/>
          <a:lstStyle>
            <a:lvl1pPr>
              <a:defRPr>
                <a:latin typeface="+mn-lt"/>
              </a:defRPr>
            </a:lvl1pPr>
          </a:lstStyle>
          <a:p>
            <a:endParaRPr lang="en-US"/>
          </a:p>
        </p:txBody>
      </p:sp>
      <p:sp>
        <p:nvSpPr>
          <p:cNvPr id="6" name="Slide Number Placeholder 5"/>
          <p:cNvSpPr>
            <a:spLocks noGrp="1"/>
          </p:cNvSpPr>
          <p:nvPr>
            <p:ph type="sldNum" sz="quarter" idx="12"/>
          </p:nvPr>
        </p:nvSpPr>
        <p:spPr/>
        <p:txBody>
          <a:bodyPr/>
          <a:lstStyle>
            <a:lvl1pPr>
              <a:defRPr>
                <a:latin typeface="+mn-lt"/>
              </a:defRPr>
            </a:lvl1pPr>
          </a:lstStyle>
          <a:p>
            <a:fld id="{EB02F5B0-705F-9744-850C-D38D7CEAF347}" type="slidenum">
              <a:rPr lang="en-US" smtClean="0"/>
              <a:pPr/>
              <a:t>‹#›</a:t>
            </a:fld>
            <a:endParaRPr lang="en-US"/>
          </a:p>
        </p:txBody>
      </p:sp>
    </p:spTree>
    <p:extLst>
      <p:ext uri="{BB962C8B-B14F-4D97-AF65-F5344CB8AC3E}">
        <p14:creationId xmlns:p14="http://schemas.microsoft.com/office/powerpoint/2010/main" val="746169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lvl1pPr>
              <a:defRPr>
                <a:latin typeface="+mn-lt"/>
              </a:defRPr>
            </a:lvl1pPr>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mn-lt"/>
              </a:defRPr>
            </a:lvl1pPr>
          </a:lstStyle>
          <a:p>
            <a:fld id="{A42CA956-8764-D044-958B-42B9DEEF54C6}" type="datetimeFigureOut">
              <a:rPr lang="en-US" smtClean="0"/>
              <a:pPr/>
              <a:t>9/6/23</a:t>
            </a:fld>
            <a:endParaRPr lang="en-US"/>
          </a:p>
        </p:txBody>
      </p:sp>
      <p:sp>
        <p:nvSpPr>
          <p:cNvPr id="5" name="Footer Placeholder 4"/>
          <p:cNvSpPr>
            <a:spLocks noGrp="1"/>
          </p:cNvSpPr>
          <p:nvPr>
            <p:ph type="ftr" sz="quarter" idx="11"/>
          </p:nvPr>
        </p:nvSpPr>
        <p:spPr/>
        <p:txBody>
          <a:bodyPr/>
          <a:lstStyle>
            <a:lvl1pPr>
              <a:defRPr>
                <a:latin typeface="+mn-lt"/>
              </a:defRPr>
            </a:lvl1pPr>
          </a:lstStyle>
          <a:p>
            <a:endParaRPr lang="en-US"/>
          </a:p>
        </p:txBody>
      </p:sp>
      <p:sp>
        <p:nvSpPr>
          <p:cNvPr id="6" name="Slide Number Placeholder 5"/>
          <p:cNvSpPr>
            <a:spLocks noGrp="1"/>
          </p:cNvSpPr>
          <p:nvPr>
            <p:ph type="sldNum" sz="quarter" idx="12"/>
          </p:nvPr>
        </p:nvSpPr>
        <p:spPr/>
        <p:txBody>
          <a:bodyPr/>
          <a:lstStyle>
            <a:lvl1pPr>
              <a:defRPr>
                <a:latin typeface="+mn-lt"/>
              </a:defRPr>
            </a:lvl1pPr>
          </a:lstStyle>
          <a:p>
            <a:fld id="{EB02F5B0-705F-9744-850C-D38D7CEAF347}" type="slidenum">
              <a:rPr lang="en-US" smtClean="0"/>
              <a:pPr/>
              <a:t>‹#›</a:t>
            </a:fld>
            <a:endParaRPr lang="en-US"/>
          </a:p>
        </p:txBody>
      </p:sp>
    </p:spTree>
    <p:extLst>
      <p:ext uri="{BB962C8B-B14F-4D97-AF65-F5344CB8AC3E}">
        <p14:creationId xmlns:p14="http://schemas.microsoft.com/office/powerpoint/2010/main" val="2438969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1 column,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1752" y="152400"/>
            <a:ext cx="8392674" cy="1143000"/>
          </a:xfrm>
        </p:spPr>
        <p:txBody>
          <a:bodyPr/>
          <a:lstStyle>
            <a:lvl1pPr>
              <a:lnSpc>
                <a:spcPct val="85000"/>
              </a:lnSpc>
              <a:defRPr baseline="0">
                <a:solidFill>
                  <a:schemeClr val="accent1"/>
                </a:solidFill>
                <a:latin typeface="+mn-lt"/>
              </a:defRPr>
            </a:lvl1pPr>
          </a:lstStyle>
          <a:p>
            <a:r>
              <a:rPr lang="en-US"/>
              <a:t>Headline text should always match the color theme to the particular deck</a:t>
            </a:r>
          </a:p>
        </p:txBody>
      </p:sp>
      <p:sp>
        <p:nvSpPr>
          <p:cNvPr id="3" name="Content Placeholder 2"/>
          <p:cNvSpPr>
            <a:spLocks noGrp="1"/>
          </p:cNvSpPr>
          <p:nvPr>
            <p:ph idx="1" hasCustomPrompt="1"/>
          </p:nvPr>
        </p:nvSpPr>
        <p:spPr/>
        <p:txBody>
          <a:bodyPr/>
          <a:lstStyle>
            <a:lvl1pPr>
              <a:defRPr>
                <a:latin typeface="+mn-lt"/>
              </a:defRPr>
            </a:lvl1pPr>
            <a:lvl2pPr>
              <a:defRPr baseline="0">
                <a:latin typeface="+mn-lt"/>
              </a:defRPr>
            </a:lvl2pPr>
            <a:lvl3pPr>
              <a:defRPr>
                <a:latin typeface="+mn-lt"/>
              </a:defRPr>
            </a:lvl3pPr>
            <a:lvl4pPr marL="342900" indent="-166688">
              <a:buFont typeface="Calibri" pitchFamily="34" charset="0"/>
              <a:buChar char="─"/>
              <a:defRPr>
                <a:latin typeface="+mn-lt"/>
              </a:defRPr>
            </a:lvl4pPr>
          </a:lstStyle>
          <a:p>
            <a:r>
              <a:rPr lang="en-US"/>
              <a:t>All second level text should be black 25 point Calibri. </a:t>
            </a:r>
          </a:p>
          <a:p>
            <a:pPr lvl="1"/>
            <a:r>
              <a:rPr lang="en-US"/>
              <a:t>All text from the subhead down should be black with</a:t>
            </a:r>
            <a:br>
              <a:rPr lang="en-US"/>
            </a:br>
            <a:r>
              <a:rPr lang="en-US"/>
              <a:t> the exception of table heads</a:t>
            </a:r>
          </a:p>
          <a:p>
            <a:pPr lvl="2"/>
            <a:r>
              <a:rPr lang="en-US"/>
              <a:t>Third level</a:t>
            </a:r>
          </a:p>
          <a:p>
            <a:pPr lvl="3"/>
            <a:r>
              <a:rPr lang="en-US"/>
              <a:t>Fourth level</a:t>
            </a:r>
          </a:p>
        </p:txBody>
      </p:sp>
    </p:spTree>
    <p:extLst>
      <p:ext uri="{BB962C8B-B14F-4D97-AF65-F5344CB8AC3E}">
        <p14:creationId xmlns:p14="http://schemas.microsoft.com/office/powerpoint/2010/main" val="809182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7145611-665A-486C-9831-3C6A9CEB1D6E}" type="datetimeFigureOut">
              <a:rPr lang="en-US" smtClean="0"/>
              <a:t>9/6/23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80C009-7C80-4956-B498-1BC83A79B484}" type="slidenum">
              <a:rPr lang="en-US" smtClean="0"/>
              <a:t>‹#›</a:t>
            </a:fld>
            <a:endParaRPr lang="en-US"/>
          </a:p>
        </p:txBody>
      </p:sp>
    </p:spTree>
    <p:extLst>
      <p:ext uri="{BB962C8B-B14F-4D97-AF65-F5344CB8AC3E}">
        <p14:creationId xmlns:p14="http://schemas.microsoft.com/office/powerpoint/2010/main" val="2212144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145611-665A-486C-9831-3C6A9CEB1D6E}" type="datetimeFigureOut">
              <a:rPr lang="en-US" smtClean="0"/>
              <a:t>9/6/23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80C009-7C80-4956-B498-1BC83A79B484}" type="slidenum">
              <a:rPr lang="en-US" smtClean="0"/>
              <a:t>‹#›</a:t>
            </a:fld>
            <a:endParaRPr lang="en-US"/>
          </a:p>
        </p:txBody>
      </p:sp>
    </p:spTree>
    <p:extLst>
      <p:ext uri="{BB962C8B-B14F-4D97-AF65-F5344CB8AC3E}">
        <p14:creationId xmlns:p14="http://schemas.microsoft.com/office/powerpoint/2010/main" val="1085308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145611-665A-486C-9831-3C6A9CEB1D6E}" type="datetimeFigureOut">
              <a:rPr lang="en-US" smtClean="0"/>
              <a:t>9/6/23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80C009-7C80-4956-B498-1BC83A79B484}" type="slidenum">
              <a:rPr lang="en-US" smtClean="0"/>
              <a:t>‹#›</a:t>
            </a:fld>
            <a:endParaRPr lang="en-US"/>
          </a:p>
        </p:txBody>
      </p:sp>
    </p:spTree>
    <p:extLst>
      <p:ext uri="{BB962C8B-B14F-4D97-AF65-F5344CB8AC3E}">
        <p14:creationId xmlns:p14="http://schemas.microsoft.com/office/powerpoint/2010/main" val="350733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145611-665A-486C-9831-3C6A9CEB1D6E}" type="datetimeFigureOut">
              <a:rPr lang="en-US" smtClean="0"/>
              <a:t>9/6/23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80C009-7C80-4956-B498-1BC83A79B484}" type="slidenum">
              <a:rPr lang="en-US" smtClean="0"/>
              <a:t>‹#›</a:t>
            </a:fld>
            <a:endParaRPr lang="en-US"/>
          </a:p>
        </p:txBody>
      </p:sp>
    </p:spTree>
    <p:extLst>
      <p:ext uri="{BB962C8B-B14F-4D97-AF65-F5344CB8AC3E}">
        <p14:creationId xmlns:p14="http://schemas.microsoft.com/office/powerpoint/2010/main" val="2159488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145611-665A-486C-9831-3C6A9CEB1D6E}" type="datetimeFigureOut">
              <a:rPr lang="en-US" smtClean="0"/>
              <a:t>9/6/23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80C009-7C80-4956-B498-1BC83A79B484}" type="slidenum">
              <a:rPr lang="en-US" smtClean="0"/>
              <a:t>‹#›</a:t>
            </a:fld>
            <a:endParaRPr lang="en-US"/>
          </a:p>
        </p:txBody>
      </p:sp>
    </p:spTree>
    <p:extLst>
      <p:ext uri="{BB962C8B-B14F-4D97-AF65-F5344CB8AC3E}">
        <p14:creationId xmlns:p14="http://schemas.microsoft.com/office/powerpoint/2010/main" val="1044428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145611-665A-486C-9831-3C6A9CEB1D6E}" type="datetimeFigureOut">
              <a:rPr lang="en-US" smtClean="0"/>
              <a:t>9/6/23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80C009-7C80-4956-B498-1BC83A79B484}" type="slidenum">
              <a:rPr lang="en-US" smtClean="0"/>
              <a:t>‹#›</a:t>
            </a:fld>
            <a:endParaRPr lang="en-US"/>
          </a:p>
        </p:txBody>
      </p:sp>
    </p:spTree>
    <p:extLst>
      <p:ext uri="{BB962C8B-B14F-4D97-AF65-F5344CB8AC3E}">
        <p14:creationId xmlns:p14="http://schemas.microsoft.com/office/powerpoint/2010/main" val="158497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45611-665A-486C-9831-3C6A9CEB1D6E}" type="datetimeFigureOut">
              <a:rPr lang="en-US" smtClean="0"/>
              <a:t>9/6/23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80C009-7C80-4956-B498-1BC83A79B484}" type="slidenum">
              <a:rPr lang="en-US" smtClean="0"/>
              <a:t>‹#›</a:t>
            </a:fld>
            <a:endParaRPr lang="en-US"/>
          </a:p>
        </p:txBody>
      </p:sp>
    </p:spTree>
    <p:extLst>
      <p:ext uri="{BB962C8B-B14F-4D97-AF65-F5344CB8AC3E}">
        <p14:creationId xmlns:p14="http://schemas.microsoft.com/office/powerpoint/2010/main" val="309435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015345"/>
          </a:xfrm>
        </p:spPr>
        <p:txBody>
          <a:bodyPr>
            <a:normAutofit/>
          </a:bodyPr>
          <a:lstStyle>
            <a:lvl1pPr>
              <a:defRPr sz="4800" b="1">
                <a:latin typeface="+mn-lt"/>
              </a:defRPr>
            </a:lvl1pPr>
          </a:lstStyle>
          <a:p>
            <a:r>
              <a:rPr lang="en-US"/>
              <a:t>Click to edit Master title style</a:t>
            </a:r>
          </a:p>
        </p:txBody>
      </p:sp>
      <p:sp>
        <p:nvSpPr>
          <p:cNvPr id="3" name="Content Placeholder 2"/>
          <p:cNvSpPr>
            <a:spLocks noGrp="1"/>
          </p:cNvSpPr>
          <p:nvPr>
            <p:ph idx="1"/>
          </p:nvPr>
        </p:nvSpPr>
        <p:spPr>
          <a:xfrm>
            <a:off x="628650" y="1392289"/>
            <a:ext cx="7886700" cy="4784674"/>
          </a:xfrm>
        </p:spPr>
        <p:txBody>
          <a:bodyPr/>
          <a:lstStyle>
            <a:lvl1pPr>
              <a:defRPr>
                <a:latin typeface="+mn-lt"/>
              </a:defRPr>
            </a:lvl1pPr>
            <a:lvl2pPr>
              <a:defRPr>
                <a:latin typeface="+mn-lt"/>
              </a:defRPr>
            </a:lvl2pPr>
            <a:lvl3pPr>
              <a:defRPr sz="2400">
                <a:latin typeface="+mn-lt"/>
              </a:defRPr>
            </a:lvl3pPr>
            <a:lvl4pPr>
              <a:defRPr sz="2400">
                <a:latin typeface="+mn-lt"/>
              </a:defRPr>
            </a:lvl4pPr>
            <a:lvl5pPr>
              <a:defRPr sz="24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mn-lt"/>
              </a:defRPr>
            </a:lvl1pPr>
          </a:lstStyle>
          <a:p>
            <a:fld id="{A42CA956-8764-D044-958B-42B9DEEF54C6}" type="datetimeFigureOut">
              <a:rPr lang="en-US" smtClean="0"/>
              <a:pPr/>
              <a:t>9/6/23</a:t>
            </a:fld>
            <a:endParaRPr lang="en-US"/>
          </a:p>
        </p:txBody>
      </p:sp>
      <p:sp>
        <p:nvSpPr>
          <p:cNvPr id="5" name="Footer Placeholder 4"/>
          <p:cNvSpPr>
            <a:spLocks noGrp="1"/>
          </p:cNvSpPr>
          <p:nvPr>
            <p:ph type="ftr" sz="quarter" idx="11"/>
          </p:nvPr>
        </p:nvSpPr>
        <p:spPr/>
        <p:txBody>
          <a:bodyPr/>
          <a:lstStyle>
            <a:lvl1pPr>
              <a:defRPr>
                <a:latin typeface="+mn-lt"/>
              </a:defRPr>
            </a:lvl1pPr>
          </a:lstStyle>
          <a:p>
            <a:endParaRPr lang="en-US"/>
          </a:p>
        </p:txBody>
      </p:sp>
      <p:sp>
        <p:nvSpPr>
          <p:cNvPr id="6" name="Slide Number Placeholder 5"/>
          <p:cNvSpPr>
            <a:spLocks noGrp="1"/>
          </p:cNvSpPr>
          <p:nvPr>
            <p:ph type="sldNum" sz="quarter" idx="12"/>
          </p:nvPr>
        </p:nvSpPr>
        <p:spPr/>
        <p:txBody>
          <a:bodyPr/>
          <a:lstStyle>
            <a:lvl1pPr>
              <a:defRPr>
                <a:latin typeface="+mn-lt"/>
              </a:defRPr>
            </a:lvl1pPr>
          </a:lstStyle>
          <a:p>
            <a:fld id="{EB02F5B0-705F-9744-850C-D38D7CEAF347}" type="slidenum">
              <a:rPr lang="en-US" smtClean="0"/>
              <a:pPr/>
              <a:t>‹#›</a:t>
            </a:fld>
            <a:endParaRPr lang="en-US"/>
          </a:p>
        </p:txBody>
      </p:sp>
      <p:sp>
        <p:nvSpPr>
          <p:cNvPr id="21" name="Flowchart: Connector 20"/>
          <p:cNvSpPr/>
          <p:nvPr userDrawn="1"/>
        </p:nvSpPr>
        <p:spPr>
          <a:xfrm>
            <a:off x="2104745" y="6117252"/>
            <a:ext cx="318294" cy="318294"/>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p:cNvSpPr/>
          <p:nvPr userDrawn="1"/>
        </p:nvSpPr>
        <p:spPr>
          <a:xfrm>
            <a:off x="3976620" y="6117252"/>
            <a:ext cx="318294" cy="318294"/>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p:cNvSpPr/>
          <p:nvPr userDrawn="1"/>
        </p:nvSpPr>
        <p:spPr>
          <a:xfrm>
            <a:off x="4913111" y="6117252"/>
            <a:ext cx="318294" cy="318294"/>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p:cNvSpPr/>
          <p:nvPr userDrawn="1"/>
        </p:nvSpPr>
        <p:spPr>
          <a:xfrm>
            <a:off x="5849602" y="6117252"/>
            <a:ext cx="318294" cy="318294"/>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p:cNvSpPr/>
          <p:nvPr userDrawn="1"/>
        </p:nvSpPr>
        <p:spPr>
          <a:xfrm>
            <a:off x="6782423" y="6117252"/>
            <a:ext cx="318294" cy="318294"/>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p:cNvSpPr/>
          <p:nvPr userDrawn="1"/>
        </p:nvSpPr>
        <p:spPr>
          <a:xfrm>
            <a:off x="1171448" y="6117252"/>
            <a:ext cx="318294" cy="318294"/>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p:cNvSpPr/>
          <p:nvPr userDrawn="1"/>
        </p:nvSpPr>
        <p:spPr>
          <a:xfrm>
            <a:off x="3040129" y="6117252"/>
            <a:ext cx="318294" cy="318294"/>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29475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145611-665A-486C-9831-3C6A9CEB1D6E}" type="datetimeFigureOut">
              <a:rPr lang="en-US" smtClean="0"/>
              <a:t>9/6/23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80C009-7C80-4956-B498-1BC83A79B484}" type="slidenum">
              <a:rPr lang="en-US" smtClean="0"/>
              <a:t>‹#›</a:t>
            </a:fld>
            <a:endParaRPr lang="en-US"/>
          </a:p>
        </p:txBody>
      </p:sp>
    </p:spTree>
    <p:extLst>
      <p:ext uri="{BB962C8B-B14F-4D97-AF65-F5344CB8AC3E}">
        <p14:creationId xmlns:p14="http://schemas.microsoft.com/office/powerpoint/2010/main" val="172478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145611-665A-486C-9831-3C6A9CEB1D6E}" type="datetimeFigureOut">
              <a:rPr lang="en-US" smtClean="0"/>
              <a:t>9/6/23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80C009-7C80-4956-B498-1BC83A79B484}" type="slidenum">
              <a:rPr lang="en-US" smtClean="0"/>
              <a:t>‹#›</a:t>
            </a:fld>
            <a:endParaRPr lang="en-US"/>
          </a:p>
        </p:txBody>
      </p:sp>
    </p:spTree>
    <p:extLst>
      <p:ext uri="{BB962C8B-B14F-4D97-AF65-F5344CB8AC3E}">
        <p14:creationId xmlns:p14="http://schemas.microsoft.com/office/powerpoint/2010/main" val="3124619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145611-665A-486C-9831-3C6A9CEB1D6E}" type="datetimeFigureOut">
              <a:rPr lang="en-US" smtClean="0"/>
              <a:t>9/6/23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80C009-7C80-4956-B498-1BC83A79B484}" type="slidenum">
              <a:rPr lang="en-US" smtClean="0"/>
              <a:t>‹#›</a:t>
            </a:fld>
            <a:endParaRPr lang="en-US"/>
          </a:p>
        </p:txBody>
      </p:sp>
    </p:spTree>
    <p:extLst>
      <p:ext uri="{BB962C8B-B14F-4D97-AF65-F5344CB8AC3E}">
        <p14:creationId xmlns:p14="http://schemas.microsoft.com/office/powerpoint/2010/main" val="2414854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145611-665A-486C-9831-3C6A9CEB1D6E}" type="datetimeFigureOut">
              <a:rPr lang="en-US" smtClean="0"/>
              <a:t>9/6/23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80C009-7C80-4956-B498-1BC83A79B484}" type="slidenum">
              <a:rPr lang="en-US" smtClean="0"/>
              <a:t>‹#›</a:t>
            </a:fld>
            <a:endParaRPr lang="en-US"/>
          </a:p>
        </p:txBody>
      </p:sp>
    </p:spTree>
    <p:extLst>
      <p:ext uri="{BB962C8B-B14F-4D97-AF65-F5344CB8AC3E}">
        <p14:creationId xmlns:p14="http://schemas.microsoft.com/office/powerpoint/2010/main" val="2128548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75FC4-7B4E-45CC-DD0C-A17EC430428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3F5FC03-2152-0028-B9D6-671B1322D7D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F9E533F-EF9E-55E2-FA8A-36F8D4089658}"/>
              </a:ext>
            </a:extLst>
          </p:cNvPr>
          <p:cNvSpPr>
            <a:spLocks noGrp="1"/>
          </p:cNvSpPr>
          <p:nvPr>
            <p:ph type="dt" sz="half" idx="10"/>
          </p:nvPr>
        </p:nvSpPr>
        <p:spPr/>
        <p:txBody>
          <a:bodyPr/>
          <a:lstStyle/>
          <a:p>
            <a:fld id="{414785B7-0AE2-42DF-9BDD-E53ED424799A}" type="datetimeFigureOut">
              <a:rPr lang="en-US" smtClean="0"/>
              <a:t>9/6/23</a:t>
            </a:fld>
            <a:endParaRPr lang="en-US"/>
          </a:p>
        </p:txBody>
      </p:sp>
      <p:sp>
        <p:nvSpPr>
          <p:cNvPr id="5" name="Footer Placeholder 4">
            <a:extLst>
              <a:ext uri="{FF2B5EF4-FFF2-40B4-BE49-F238E27FC236}">
                <a16:creationId xmlns:a16="http://schemas.microsoft.com/office/drawing/2014/main" id="{F302B647-45A6-C7AE-1C8A-EA95DAE0E4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625B05-BC7F-FDD2-2AC1-4E0ED9B2C16D}"/>
              </a:ext>
            </a:extLst>
          </p:cNvPr>
          <p:cNvSpPr>
            <a:spLocks noGrp="1"/>
          </p:cNvSpPr>
          <p:nvPr>
            <p:ph type="sldNum" sz="quarter" idx="12"/>
          </p:nvPr>
        </p:nvSpPr>
        <p:spPr/>
        <p:txBody>
          <a:bodyPr/>
          <a:lstStyle/>
          <a:p>
            <a:fld id="{72C72061-AE45-4E8C-814F-659817D1064A}" type="slidenum">
              <a:rPr lang="en-US" smtClean="0"/>
              <a:t>‹#›</a:t>
            </a:fld>
            <a:endParaRPr lang="en-US"/>
          </a:p>
        </p:txBody>
      </p:sp>
    </p:spTree>
    <p:extLst>
      <p:ext uri="{BB962C8B-B14F-4D97-AF65-F5344CB8AC3E}">
        <p14:creationId xmlns:p14="http://schemas.microsoft.com/office/powerpoint/2010/main" val="2188821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ABBA-6AD6-8EC6-8451-AC7B84E211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9947C0-7098-3DA0-6948-8E4B61B62C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F364F1-2C3B-96D1-ABB8-4D776B47A9B7}"/>
              </a:ext>
            </a:extLst>
          </p:cNvPr>
          <p:cNvSpPr>
            <a:spLocks noGrp="1"/>
          </p:cNvSpPr>
          <p:nvPr>
            <p:ph type="dt" sz="half" idx="10"/>
          </p:nvPr>
        </p:nvSpPr>
        <p:spPr/>
        <p:txBody>
          <a:bodyPr/>
          <a:lstStyle/>
          <a:p>
            <a:fld id="{414785B7-0AE2-42DF-9BDD-E53ED424799A}" type="datetimeFigureOut">
              <a:rPr lang="en-US" smtClean="0"/>
              <a:t>9/6/23</a:t>
            </a:fld>
            <a:endParaRPr lang="en-US"/>
          </a:p>
        </p:txBody>
      </p:sp>
      <p:sp>
        <p:nvSpPr>
          <p:cNvPr id="5" name="Footer Placeholder 4">
            <a:extLst>
              <a:ext uri="{FF2B5EF4-FFF2-40B4-BE49-F238E27FC236}">
                <a16:creationId xmlns:a16="http://schemas.microsoft.com/office/drawing/2014/main" id="{F2138DF1-F17B-80B9-65C9-F41DD7C8A7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02348-96E3-1D4E-FBA9-6C13F2C6E45A}"/>
              </a:ext>
            </a:extLst>
          </p:cNvPr>
          <p:cNvSpPr>
            <a:spLocks noGrp="1"/>
          </p:cNvSpPr>
          <p:nvPr>
            <p:ph type="sldNum" sz="quarter" idx="12"/>
          </p:nvPr>
        </p:nvSpPr>
        <p:spPr/>
        <p:txBody>
          <a:bodyPr/>
          <a:lstStyle/>
          <a:p>
            <a:fld id="{72C72061-AE45-4E8C-814F-659817D1064A}" type="slidenum">
              <a:rPr lang="en-US" smtClean="0"/>
              <a:t>‹#›</a:t>
            </a:fld>
            <a:endParaRPr lang="en-US"/>
          </a:p>
        </p:txBody>
      </p:sp>
    </p:spTree>
    <p:extLst>
      <p:ext uri="{BB962C8B-B14F-4D97-AF65-F5344CB8AC3E}">
        <p14:creationId xmlns:p14="http://schemas.microsoft.com/office/powerpoint/2010/main" val="2644184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307D-A7D1-3039-D5E4-62CBC398109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C2B6E57-ECC7-B305-86A6-CFE56B7878B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36BF41-F073-C209-7D6D-21CDEAA3CBC0}"/>
              </a:ext>
            </a:extLst>
          </p:cNvPr>
          <p:cNvSpPr>
            <a:spLocks noGrp="1"/>
          </p:cNvSpPr>
          <p:nvPr>
            <p:ph type="dt" sz="half" idx="10"/>
          </p:nvPr>
        </p:nvSpPr>
        <p:spPr/>
        <p:txBody>
          <a:bodyPr/>
          <a:lstStyle/>
          <a:p>
            <a:fld id="{414785B7-0AE2-42DF-9BDD-E53ED424799A}" type="datetimeFigureOut">
              <a:rPr lang="en-US" smtClean="0"/>
              <a:t>9/6/23</a:t>
            </a:fld>
            <a:endParaRPr lang="en-US"/>
          </a:p>
        </p:txBody>
      </p:sp>
      <p:sp>
        <p:nvSpPr>
          <p:cNvPr id="5" name="Footer Placeholder 4">
            <a:extLst>
              <a:ext uri="{FF2B5EF4-FFF2-40B4-BE49-F238E27FC236}">
                <a16:creationId xmlns:a16="http://schemas.microsoft.com/office/drawing/2014/main" id="{6756503F-2AC9-976D-1BFE-DD6F6324BC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4201CA-904F-0C18-8639-F679763F8DE5}"/>
              </a:ext>
            </a:extLst>
          </p:cNvPr>
          <p:cNvSpPr>
            <a:spLocks noGrp="1"/>
          </p:cNvSpPr>
          <p:nvPr>
            <p:ph type="sldNum" sz="quarter" idx="12"/>
          </p:nvPr>
        </p:nvSpPr>
        <p:spPr/>
        <p:txBody>
          <a:bodyPr/>
          <a:lstStyle/>
          <a:p>
            <a:fld id="{72C72061-AE45-4E8C-814F-659817D1064A}" type="slidenum">
              <a:rPr lang="en-US" smtClean="0"/>
              <a:t>‹#›</a:t>
            </a:fld>
            <a:endParaRPr lang="en-US"/>
          </a:p>
        </p:txBody>
      </p:sp>
    </p:spTree>
    <p:extLst>
      <p:ext uri="{BB962C8B-B14F-4D97-AF65-F5344CB8AC3E}">
        <p14:creationId xmlns:p14="http://schemas.microsoft.com/office/powerpoint/2010/main" val="208427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35355-EBC2-8678-B880-B77B4C14EB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9D8B50-84F6-3F9B-4E3D-2FED1C7C720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227109-CACE-53A1-9BDD-0D9B36C455D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F51EBE-116E-DD22-8D9F-369D1262F0F2}"/>
              </a:ext>
            </a:extLst>
          </p:cNvPr>
          <p:cNvSpPr>
            <a:spLocks noGrp="1"/>
          </p:cNvSpPr>
          <p:nvPr>
            <p:ph type="dt" sz="half" idx="10"/>
          </p:nvPr>
        </p:nvSpPr>
        <p:spPr/>
        <p:txBody>
          <a:bodyPr/>
          <a:lstStyle/>
          <a:p>
            <a:fld id="{414785B7-0AE2-42DF-9BDD-E53ED424799A}" type="datetimeFigureOut">
              <a:rPr lang="en-US" smtClean="0"/>
              <a:t>9/6/23</a:t>
            </a:fld>
            <a:endParaRPr lang="en-US"/>
          </a:p>
        </p:txBody>
      </p:sp>
      <p:sp>
        <p:nvSpPr>
          <p:cNvPr id="6" name="Footer Placeholder 5">
            <a:extLst>
              <a:ext uri="{FF2B5EF4-FFF2-40B4-BE49-F238E27FC236}">
                <a16:creationId xmlns:a16="http://schemas.microsoft.com/office/drawing/2014/main" id="{058ED504-AA67-D13A-E9D5-723F617A6B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36FB63-5AA3-060A-9A6A-5C14F6CDD610}"/>
              </a:ext>
            </a:extLst>
          </p:cNvPr>
          <p:cNvSpPr>
            <a:spLocks noGrp="1"/>
          </p:cNvSpPr>
          <p:nvPr>
            <p:ph type="sldNum" sz="quarter" idx="12"/>
          </p:nvPr>
        </p:nvSpPr>
        <p:spPr/>
        <p:txBody>
          <a:bodyPr/>
          <a:lstStyle/>
          <a:p>
            <a:fld id="{72C72061-AE45-4E8C-814F-659817D1064A}" type="slidenum">
              <a:rPr lang="en-US" smtClean="0"/>
              <a:t>‹#›</a:t>
            </a:fld>
            <a:endParaRPr lang="en-US"/>
          </a:p>
        </p:txBody>
      </p:sp>
    </p:spTree>
    <p:extLst>
      <p:ext uri="{BB962C8B-B14F-4D97-AF65-F5344CB8AC3E}">
        <p14:creationId xmlns:p14="http://schemas.microsoft.com/office/powerpoint/2010/main" val="2700172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CC79-6F33-23FB-12CF-4D905BD0024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FAB510-0625-0859-75CD-6AC09CAD4F0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3357952-1E93-FF82-25DD-99D519A5730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2885E6-4147-AA55-4D45-6B46BBBB47B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98D6B66-38E2-7668-4B66-27FD40FE194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0055A7-6B17-EA50-19F2-E9E3CE3427F8}"/>
              </a:ext>
            </a:extLst>
          </p:cNvPr>
          <p:cNvSpPr>
            <a:spLocks noGrp="1"/>
          </p:cNvSpPr>
          <p:nvPr>
            <p:ph type="dt" sz="half" idx="10"/>
          </p:nvPr>
        </p:nvSpPr>
        <p:spPr/>
        <p:txBody>
          <a:bodyPr/>
          <a:lstStyle/>
          <a:p>
            <a:fld id="{414785B7-0AE2-42DF-9BDD-E53ED424799A}" type="datetimeFigureOut">
              <a:rPr lang="en-US" smtClean="0"/>
              <a:t>9/6/23</a:t>
            </a:fld>
            <a:endParaRPr lang="en-US"/>
          </a:p>
        </p:txBody>
      </p:sp>
      <p:sp>
        <p:nvSpPr>
          <p:cNvPr id="8" name="Footer Placeholder 7">
            <a:extLst>
              <a:ext uri="{FF2B5EF4-FFF2-40B4-BE49-F238E27FC236}">
                <a16:creationId xmlns:a16="http://schemas.microsoft.com/office/drawing/2014/main" id="{13FB2477-5CE5-804D-9686-1AED265D42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ABEC70-D62A-13C2-52C3-AF2857B62D18}"/>
              </a:ext>
            </a:extLst>
          </p:cNvPr>
          <p:cNvSpPr>
            <a:spLocks noGrp="1"/>
          </p:cNvSpPr>
          <p:nvPr>
            <p:ph type="sldNum" sz="quarter" idx="12"/>
          </p:nvPr>
        </p:nvSpPr>
        <p:spPr/>
        <p:txBody>
          <a:bodyPr/>
          <a:lstStyle/>
          <a:p>
            <a:fld id="{72C72061-AE45-4E8C-814F-659817D1064A}" type="slidenum">
              <a:rPr lang="en-US" smtClean="0"/>
              <a:t>‹#›</a:t>
            </a:fld>
            <a:endParaRPr lang="en-US"/>
          </a:p>
        </p:txBody>
      </p:sp>
    </p:spTree>
    <p:extLst>
      <p:ext uri="{BB962C8B-B14F-4D97-AF65-F5344CB8AC3E}">
        <p14:creationId xmlns:p14="http://schemas.microsoft.com/office/powerpoint/2010/main" val="1119489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93ACC-1F21-9423-450E-10595686A6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2F7601-96CE-CBFC-C949-5C4D28355C67}"/>
              </a:ext>
            </a:extLst>
          </p:cNvPr>
          <p:cNvSpPr>
            <a:spLocks noGrp="1"/>
          </p:cNvSpPr>
          <p:nvPr>
            <p:ph type="dt" sz="half" idx="10"/>
          </p:nvPr>
        </p:nvSpPr>
        <p:spPr/>
        <p:txBody>
          <a:bodyPr/>
          <a:lstStyle/>
          <a:p>
            <a:fld id="{414785B7-0AE2-42DF-9BDD-E53ED424799A}" type="datetimeFigureOut">
              <a:rPr lang="en-US" smtClean="0"/>
              <a:t>9/6/23</a:t>
            </a:fld>
            <a:endParaRPr lang="en-US"/>
          </a:p>
        </p:txBody>
      </p:sp>
      <p:sp>
        <p:nvSpPr>
          <p:cNvPr id="4" name="Footer Placeholder 3">
            <a:extLst>
              <a:ext uri="{FF2B5EF4-FFF2-40B4-BE49-F238E27FC236}">
                <a16:creationId xmlns:a16="http://schemas.microsoft.com/office/drawing/2014/main" id="{AE869C7C-7882-950F-B79C-A9B19251CA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4C269A-EF1F-1826-5104-19FFECF9265C}"/>
              </a:ext>
            </a:extLst>
          </p:cNvPr>
          <p:cNvSpPr>
            <a:spLocks noGrp="1"/>
          </p:cNvSpPr>
          <p:nvPr>
            <p:ph type="sldNum" sz="quarter" idx="12"/>
          </p:nvPr>
        </p:nvSpPr>
        <p:spPr/>
        <p:txBody>
          <a:bodyPr/>
          <a:lstStyle/>
          <a:p>
            <a:fld id="{72C72061-AE45-4E8C-814F-659817D1064A}" type="slidenum">
              <a:rPr lang="en-US" smtClean="0"/>
              <a:t>‹#›</a:t>
            </a:fld>
            <a:endParaRPr lang="en-US"/>
          </a:p>
        </p:txBody>
      </p:sp>
    </p:spTree>
    <p:extLst>
      <p:ext uri="{BB962C8B-B14F-4D97-AF65-F5344CB8AC3E}">
        <p14:creationId xmlns:p14="http://schemas.microsoft.com/office/powerpoint/2010/main" val="4123005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mn-lt"/>
              </a:defRPr>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atin typeface="+mn-lt"/>
              </a:defRPr>
            </a:lvl1pPr>
          </a:lstStyle>
          <a:p>
            <a:fld id="{A42CA956-8764-D044-958B-42B9DEEF54C6}" type="datetimeFigureOut">
              <a:rPr lang="en-US" smtClean="0"/>
              <a:pPr/>
              <a:t>9/6/23</a:t>
            </a:fld>
            <a:endParaRPr lang="en-US"/>
          </a:p>
        </p:txBody>
      </p:sp>
      <p:sp>
        <p:nvSpPr>
          <p:cNvPr id="5" name="Footer Placeholder 4"/>
          <p:cNvSpPr>
            <a:spLocks noGrp="1"/>
          </p:cNvSpPr>
          <p:nvPr>
            <p:ph type="ftr" sz="quarter" idx="11"/>
          </p:nvPr>
        </p:nvSpPr>
        <p:spPr/>
        <p:txBody>
          <a:bodyPr/>
          <a:lstStyle>
            <a:lvl1pPr>
              <a:defRPr>
                <a:latin typeface="+mn-lt"/>
              </a:defRPr>
            </a:lvl1pPr>
          </a:lstStyle>
          <a:p>
            <a:endParaRPr lang="en-US"/>
          </a:p>
        </p:txBody>
      </p:sp>
      <p:sp>
        <p:nvSpPr>
          <p:cNvPr id="6" name="Slide Number Placeholder 5"/>
          <p:cNvSpPr>
            <a:spLocks noGrp="1"/>
          </p:cNvSpPr>
          <p:nvPr>
            <p:ph type="sldNum" sz="quarter" idx="12"/>
          </p:nvPr>
        </p:nvSpPr>
        <p:spPr/>
        <p:txBody>
          <a:bodyPr/>
          <a:lstStyle>
            <a:lvl1pPr>
              <a:defRPr>
                <a:latin typeface="+mn-lt"/>
              </a:defRPr>
            </a:lvl1pPr>
          </a:lstStyle>
          <a:p>
            <a:fld id="{EB02F5B0-705F-9744-850C-D38D7CEAF347}" type="slidenum">
              <a:rPr lang="en-US" smtClean="0"/>
              <a:pPr/>
              <a:t>‹#›</a:t>
            </a:fld>
            <a:endParaRPr lang="en-US"/>
          </a:p>
        </p:txBody>
      </p:sp>
    </p:spTree>
    <p:extLst>
      <p:ext uri="{BB962C8B-B14F-4D97-AF65-F5344CB8AC3E}">
        <p14:creationId xmlns:p14="http://schemas.microsoft.com/office/powerpoint/2010/main" val="5570763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BBAA09-694B-AA57-B16D-1F1D56086E93}"/>
              </a:ext>
            </a:extLst>
          </p:cNvPr>
          <p:cNvSpPr>
            <a:spLocks noGrp="1"/>
          </p:cNvSpPr>
          <p:nvPr>
            <p:ph type="dt" sz="half" idx="10"/>
          </p:nvPr>
        </p:nvSpPr>
        <p:spPr/>
        <p:txBody>
          <a:bodyPr/>
          <a:lstStyle/>
          <a:p>
            <a:fld id="{414785B7-0AE2-42DF-9BDD-E53ED424799A}" type="datetimeFigureOut">
              <a:rPr lang="en-US" smtClean="0"/>
              <a:t>9/6/23</a:t>
            </a:fld>
            <a:endParaRPr lang="en-US"/>
          </a:p>
        </p:txBody>
      </p:sp>
      <p:sp>
        <p:nvSpPr>
          <p:cNvPr id="3" name="Footer Placeholder 2">
            <a:extLst>
              <a:ext uri="{FF2B5EF4-FFF2-40B4-BE49-F238E27FC236}">
                <a16:creationId xmlns:a16="http://schemas.microsoft.com/office/drawing/2014/main" id="{DC4757EB-E3F3-29F4-E30D-7E216ECF60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F1D0DD-7ED4-9C81-BAB9-D24D5873E46E}"/>
              </a:ext>
            </a:extLst>
          </p:cNvPr>
          <p:cNvSpPr>
            <a:spLocks noGrp="1"/>
          </p:cNvSpPr>
          <p:nvPr>
            <p:ph type="sldNum" sz="quarter" idx="12"/>
          </p:nvPr>
        </p:nvSpPr>
        <p:spPr/>
        <p:txBody>
          <a:bodyPr/>
          <a:lstStyle/>
          <a:p>
            <a:fld id="{72C72061-AE45-4E8C-814F-659817D1064A}" type="slidenum">
              <a:rPr lang="en-US" smtClean="0"/>
              <a:t>‹#›</a:t>
            </a:fld>
            <a:endParaRPr lang="en-US"/>
          </a:p>
        </p:txBody>
      </p:sp>
    </p:spTree>
    <p:extLst>
      <p:ext uri="{BB962C8B-B14F-4D97-AF65-F5344CB8AC3E}">
        <p14:creationId xmlns:p14="http://schemas.microsoft.com/office/powerpoint/2010/main" val="1923775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C8397-DC78-0580-5017-2DBA904EDCD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CFF780F-FFE1-1BB8-9389-E9CE8A92755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1A9977-3376-7CB4-9155-33B085F168C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7F3DE0-070A-41F5-906E-605BFBE9C279}"/>
              </a:ext>
            </a:extLst>
          </p:cNvPr>
          <p:cNvSpPr>
            <a:spLocks noGrp="1"/>
          </p:cNvSpPr>
          <p:nvPr>
            <p:ph type="dt" sz="half" idx="10"/>
          </p:nvPr>
        </p:nvSpPr>
        <p:spPr/>
        <p:txBody>
          <a:bodyPr/>
          <a:lstStyle/>
          <a:p>
            <a:fld id="{414785B7-0AE2-42DF-9BDD-E53ED424799A}" type="datetimeFigureOut">
              <a:rPr lang="en-US" smtClean="0"/>
              <a:t>9/6/23</a:t>
            </a:fld>
            <a:endParaRPr lang="en-US"/>
          </a:p>
        </p:txBody>
      </p:sp>
      <p:sp>
        <p:nvSpPr>
          <p:cNvPr id="6" name="Footer Placeholder 5">
            <a:extLst>
              <a:ext uri="{FF2B5EF4-FFF2-40B4-BE49-F238E27FC236}">
                <a16:creationId xmlns:a16="http://schemas.microsoft.com/office/drawing/2014/main" id="{3A04B321-9B65-D417-371C-E6B790E0A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ABB5A9-0575-1DB3-8712-16BD07CDE8BA}"/>
              </a:ext>
            </a:extLst>
          </p:cNvPr>
          <p:cNvSpPr>
            <a:spLocks noGrp="1"/>
          </p:cNvSpPr>
          <p:nvPr>
            <p:ph type="sldNum" sz="quarter" idx="12"/>
          </p:nvPr>
        </p:nvSpPr>
        <p:spPr/>
        <p:txBody>
          <a:bodyPr/>
          <a:lstStyle/>
          <a:p>
            <a:fld id="{72C72061-AE45-4E8C-814F-659817D1064A}" type="slidenum">
              <a:rPr lang="en-US" smtClean="0"/>
              <a:t>‹#›</a:t>
            </a:fld>
            <a:endParaRPr lang="en-US"/>
          </a:p>
        </p:txBody>
      </p:sp>
    </p:spTree>
    <p:extLst>
      <p:ext uri="{BB962C8B-B14F-4D97-AF65-F5344CB8AC3E}">
        <p14:creationId xmlns:p14="http://schemas.microsoft.com/office/powerpoint/2010/main" val="1206943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FF935-FF2E-84D6-81F2-8BC312B510F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067DAAF-8B8E-A8BB-5F8A-55684196140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3D18AC4-B3D7-181C-9FA2-2281FAB9578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59C3E90-0B83-1200-5E07-7665A563A141}"/>
              </a:ext>
            </a:extLst>
          </p:cNvPr>
          <p:cNvSpPr>
            <a:spLocks noGrp="1"/>
          </p:cNvSpPr>
          <p:nvPr>
            <p:ph type="dt" sz="half" idx="10"/>
          </p:nvPr>
        </p:nvSpPr>
        <p:spPr/>
        <p:txBody>
          <a:bodyPr/>
          <a:lstStyle/>
          <a:p>
            <a:fld id="{414785B7-0AE2-42DF-9BDD-E53ED424799A}" type="datetimeFigureOut">
              <a:rPr lang="en-US" smtClean="0"/>
              <a:t>9/6/23</a:t>
            </a:fld>
            <a:endParaRPr lang="en-US"/>
          </a:p>
        </p:txBody>
      </p:sp>
      <p:sp>
        <p:nvSpPr>
          <p:cNvPr id="6" name="Footer Placeholder 5">
            <a:extLst>
              <a:ext uri="{FF2B5EF4-FFF2-40B4-BE49-F238E27FC236}">
                <a16:creationId xmlns:a16="http://schemas.microsoft.com/office/drawing/2014/main" id="{29C6B50B-5485-82C4-5A63-0CFA8BC91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DB8AE5-C6AC-5B3D-0140-EEC5D98AFDE7}"/>
              </a:ext>
            </a:extLst>
          </p:cNvPr>
          <p:cNvSpPr>
            <a:spLocks noGrp="1"/>
          </p:cNvSpPr>
          <p:nvPr>
            <p:ph type="sldNum" sz="quarter" idx="12"/>
          </p:nvPr>
        </p:nvSpPr>
        <p:spPr/>
        <p:txBody>
          <a:bodyPr/>
          <a:lstStyle/>
          <a:p>
            <a:fld id="{72C72061-AE45-4E8C-814F-659817D1064A}" type="slidenum">
              <a:rPr lang="en-US" smtClean="0"/>
              <a:t>‹#›</a:t>
            </a:fld>
            <a:endParaRPr lang="en-US"/>
          </a:p>
        </p:txBody>
      </p:sp>
    </p:spTree>
    <p:extLst>
      <p:ext uri="{BB962C8B-B14F-4D97-AF65-F5344CB8AC3E}">
        <p14:creationId xmlns:p14="http://schemas.microsoft.com/office/powerpoint/2010/main" val="590406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F41E-C738-0E54-8D6F-F9330C170B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835724-5F4E-C1DA-5690-60832955EF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9BB4-8C62-D268-C82C-4211BBE2FF70}"/>
              </a:ext>
            </a:extLst>
          </p:cNvPr>
          <p:cNvSpPr>
            <a:spLocks noGrp="1"/>
          </p:cNvSpPr>
          <p:nvPr>
            <p:ph type="dt" sz="half" idx="10"/>
          </p:nvPr>
        </p:nvSpPr>
        <p:spPr/>
        <p:txBody>
          <a:bodyPr/>
          <a:lstStyle/>
          <a:p>
            <a:fld id="{414785B7-0AE2-42DF-9BDD-E53ED424799A}" type="datetimeFigureOut">
              <a:rPr lang="en-US" smtClean="0"/>
              <a:t>9/6/23</a:t>
            </a:fld>
            <a:endParaRPr lang="en-US"/>
          </a:p>
        </p:txBody>
      </p:sp>
      <p:sp>
        <p:nvSpPr>
          <p:cNvPr id="5" name="Footer Placeholder 4">
            <a:extLst>
              <a:ext uri="{FF2B5EF4-FFF2-40B4-BE49-F238E27FC236}">
                <a16:creationId xmlns:a16="http://schemas.microsoft.com/office/drawing/2014/main" id="{8EA0C53A-1F2F-EE37-0E8F-1408A8B743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77F7E6-77E8-94EF-CB53-4808D45B37C5}"/>
              </a:ext>
            </a:extLst>
          </p:cNvPr>
          <p:cNvSpPr>
            <a:spLocks noGrp="1"/>
          </p:cNvSpPr>
          <p:nvPr>
            <p:ph type="sldNum" sz="quarter" idx="12"/>
          </p:nvPr>
        </p:nvSpPr>
        <p:spPr/>
        <p:txBody>
          <a:bodyPr/>
          <a:lstStyle/>
          <a:p>
            <a:fld id="{72C72061-AE45-4E8C-814F-659817D1064A}" type="slidenum">
              <a:rPr lang="en-US" smtClean="0"/>
              <a:t>‹#›</a:t>
            </a:fld>
            <a:endParaRPr lang="en-US"/>
          </a:p>
        </p:txBody>
      </p:sp>
    </p:spTree>
    <p:extLst>
      <p:ext uri="{BB962C8B-B14F-4D97-AF65-F5344CB8AC3E}">
        <p14:creationId xmlns:p14="http://schemas.microsoft.com/office/powerpoint/2010/main" val="31368930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574E8C-7B54-2F52-08E6-326361481C8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512500-CD38-0422-547C-DDC6C7FC6D2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52421-EE50-9AE4-9BBD-230124A56E31}"/>
              </a:ext>
            </a:extLst>
          </p:cNvPr>
          <p:cNvSpPr>
            <a:spLocks noGrp="1"/>
          </p:cNvSpPr>
          <p:nvPr>
            <p:ph type="dt" sz="half" idx="10"/>
          </p:nvPr>
        </p:nvSpPr>
        <p:spPr/>
        <p:txBody>
          <a:bodyPr/>
          <a:lstStyle/>
          <a:p>
            <a:fld id="{414785B7-0AE2-42DF-9BDD-E53ED424799A}" type="datetimeFigureOut">
              <a:rPr lang="en-US" smtClean="0"/>
              <a:t>9/6/23</a:t>
            </a:fld>
            <a:endParaRPr lang="en-US"/>
          </a:p>
        </p:txBody>
      </p:sp>
      <p:sp>
        <p:nvSpPr>
          <p:cNvPr id="5" name="Footer Placeholder 4">
            <a:extLst>
              <a:ext uri="{FF2B5EF4-FFF2-40B4-BE49-F238E27FC236}">
                <a16:creationId xmlns:a16="http://schemas.microsoft.com/office/drawing/2014/main" id="{241BB48A-B6AF-87E3-722E-BD288F77C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6B3DD-A35B-BE66-4F4F-FF16D5787ED2}"/>
              </a:ext>
            </a:extLst>
          </p:cNvPr>
          <p:cNvSpPr>
            <a:spLocks noGrp="1"/>
          </p:cNvSpPr>
          <p:nvPr>
            <p:ph type="sldNum" sz="quarter" idx="12"/>
          </p:nvPr>
        </p:nvSpPr>
        <p:spPr/>
        <p:txBody>
          <a:bodyPr/>
          <a:lstStyle/>
          <a:p>
            <a:fld id="{72C72061-AE45-4E8C-814F-659817D1064A}" type="slidenum">
              <a:rPr lang="en-US" smtClean="0"/>
              <a:t>‹#›</a:t>
            </a:fld>
            <a:endParaRPr lang="en-US"/>
          </a:p>
        </p:txBody>
      </p:sp>
    </p:spTree>
    <p:extLst>
      <p:ext uri="{BB962C8B-B14F-4D97-AF65-F5344CB8AC3E}">
        <p14:creationId xmlns:p14="http://schemas.microsoft.com/office/powerpoint/2010/main" val="2344212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mn-lt"/>
              </a:defRPr>
            </a:lvl1pPr>
          </a:lstStyle>
          <a:p>
            <a:fld id="{A42CA956-8764-D044-958B-42B9DEEF54C6}" type="datetimeFigureOut">
              <a:rPr lang="en-US" smtClean="0"/>
              <a:pPr/>
              <a:t>9/6/23</a:t>
            </a:fld>
            <a:endParaRPr lang="en-US"/>
          </a:p>
        </p:txBody>
      </p:sp>
      <p:sp>
        <p:nvSpPr>
          <p:cNvPr id="6" name="Footer Placeholder 5"/>
          <p:cNvSpPr>
            <a:spLocks noGrp="1"/>
          </p:cNvSpPr>
          <p:nvPr>
            <p:ph type="ftr" sz="quarter" idx="11"/>
          </p:nvPr>
        </p:nvSpPr>
        <p:spPr/>
        <p:txBody>
          <a:bodyPr/>
          <a:lstStyle>
            <a:lvl1pPr>
              <a:defRPr>
                <a:latin typeface="+mn-lt"/>
              </a:defRPr>
            </a:lvl1pPr>
          </a:lstStyle>
          <a:p>
            <a:endParaRPr lang="en-US"/>
          </a:p>
        </p:txBody>
      </p:sp>
      <p:sp>
        <p:nvSpPr>
          <p:cNvPr id="7" name="Slide Number Placeholder 6"/>
          <p:cNvSpPr>
            <a:spLocks noGrp="1"/>
          </p:cNvSpPr>
          <p:nvPr>
            <p:ph type="sldNum" sz="quarter" idx="12"/>
          </p:nvPr>
        </p:nvSpPr>
        <p:spPr/>
        <p:txBody>
          <a:bodyPr/>
          <a:lstStyle>
            <a:lvl1pPr>
              <a:defRPr>
                <a:latin typeface="+mn-lt"/>
              </a:defRPr>
            </a:lvl1pPr>
          </a:lstStyle>
          <a:p>
            <a:fld id="{EB02F5B0-705F-9744-850C-D38D7CEAF347}" type="slidenum">
              <a:rPr lang="en-US" smtClean="0"/>
              <a:pPr/>
              <a:t>‹#›</a:t>
            </a:fld>
            <a:endParaRPr lang="en-US"/>
          </a:p>
        </p:txBody>
      </p:sp>
    </p:spTree>
    <p:extLst>
      <p:ext uri="{BB962C8B-B14F-4D97-AF65-F5344CB8AC3E}">
        <p14:creationId xmlns:p14="http://schemas.microsoft.com/office/powerpoint/2010/main" val="3693747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mn-lt"/>
              </a:defRPr>
            </a:lvl1p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mn-lt"/>
              </a:defRPr>
            </a:lvl1pPr>
          </a:lstStyle>
          <a:p>
            <a:fld id="{A42CA956-8764-D044-958B-42B9DEEF54C6}" type="datetimeFigureOut">
              <a:rPr lang="en-US" smtClean="0"/>
              <a:pPr/>
              <a:t>9/6/23</a:t>
            </a:fld>
            <a:endParaRPr lang="en-US"/>
          </a:p>
        </p:txBody>
      </p:sp>
      <p:sp>
        <p:nvSpPr>
          <p:cNvPr id="8" name="Footer Placeholder 7"/>
          <p:cNvSpPr>
            <a:spLocks noGrp="1"/>
          </p:cNvSpPr>
          <p:nvPr>
            <p:ph type="ftr" sz="quarter" idx="11"/>
          </p:nvPr>
        </p:nvSpPr>
        <p:spPr/>
        <p:txBody>
          <a:bodyPr/>
          <a:lstStyle>
            <a:lvl1pPr>
              <a:defRPr>
                <a:latin typeface="+mn-lt"/>
              </a:defRPr>
            </a:lvl1pPr>
          </a:lstStyle>
          <a:p>
            <a:endParaRPr lang="en-US"/>
          </a:p>
        </p:txBody>
      </p:sp>
      <p:sp>
        <p:nvSpPr>
          <p:cNvPr id="9" name="Slide Number Placeholder 8"/>
          <p:cNvSpPr>
            <a:spLocks noGrp="1"/>
          </p:cNvSpPr>
          <p:nvPr>
            <p:ph type="sldNum" sz="quarter" idx="12"/>
          </p:nvPr>
        </p:nvSpPr>
        <p:spPr/>
        <p:txBody>
          <a:bodyPr/>
          <a:lstStyle>
            <a:lvl1pPr>
              <a:defRPr>
                <a:latin typeface="+mn-lt"/>
              </a:defRPr>
            </a:lvl1pPr>
          </a:lstStyle>
          <a:p>
            <a:fld id="{EB02F5B0-705F-9744-850C-D38D7CEAF347}" type="slidenum">
              <a:rPr lang="en-US" smtClean="0"/>
              <a:pPr/>
              <a:t>‹#›</a:t>
            </a:fld>
            <a:endParaRPr lang="en-US"/>
          </a:p>
        </p:txBody>
      </p:sp>
    </p:spTree>
    <p:extLst>
      <p:ext uri="{BB962C8B-B14F-4D97-AF65-F5344CB8AC3E}">
        <p14:creationId xmlns:p14="http://schemas.microsoft.com/office/powerpoint/2010/main" val="2508144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mn-lt"/>
              </a:defRPr>
            </a:lvl1pPr>
          </a:lstStyle>
          <a:p>
            <a:fld id="{A42CA956-8764-D044-958B-42B9DEEF54C6}" type="datetimeFigureOut">
              <a:rPr lang="en-US" smtClean="0"/>
              <a:pPr/>
              <a:t>9/6/23</a:t>
            </a:fld>
            <a:endParaRPr lang="en-US"/>
          </a:p>
        </p:txBody>
      </p:sp>
      <p:sp>
        <p:nvSpPr>
          <p:cNvPr id="4" name="Footer Placeholder 3"/>
          <p:cNvSpPr>
            <a:spLocks noGrp="1"/>
          </p:cNvSpPr>
          <p:nvPr>
            <p:ph type="ftr" sz="quarter" idx="11"/>
          </p:nvPr>
        </p:nvSpPr>
        <p:spPr/>
        <p:txBody>
          <a:bodyPr/>
          <a:lstStyle>
            <a:lvl1pPr>
              <a:defRPr>
                <a:latin typeface="+mn-lt"/>
              </a:defRPr>
            </a:lvl1pPr>
          </a:lstStyle>
          <a:p>
            <a:endParaRPr lang="en-US"/>
          </a:p>
        </p:txBody>
      </p:sp>
      <p:sp>
        <p:nvSpPr>
          <p:cNvPr id="5" name="Slide Number Placeholder 4"/>
          <p:cNvSpPr>
            <a:spLocks noGrp="1"/>
          </p:cNvSpPr>
          <p:nvPr>
            <p:ph type="sldNum" sz="quarter" idx="12"/>
          </p:nvPr>
        </p:nvSpPr>
        <p:spPr/>
        <p:txBody>
          <a:bodyPr/>
          <a:lstStyle>
            <a:lvl1pPr>
              <a:defRPr>
                <a:latin typeface="+mn-lt"/>
              </a:defRPr>
            </a:lvl1pPr>
          </a:lstStyle>
          <a:p>
            <a:fld id="{EB02F5B0-705F-9744-850C-D38D7CEAF347}" type="slidenum">
              <a:rPr lang="en-US" smtClean="0"/>
              <a:pPr/>
              <a:t>‹#›</a:t>
            </a:fld>
            <a:endParaRPr lang="en-US"/>
          </a:p>
        </p:txBody>
      </p:sp>
    </p:spTree>
    <p:extLst>
      <p:ext uri="{BB962C8B-B14F-4D97-AF65-F5344CB8AC3E}">
        <p14:creationId xmlns:p14="http://schemas.microsoft.com/office/powerpoint/2010/main" val="769641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mn-lt"/>
              </a:defRPr>
            </a:lvl1pPr>
          </a:lstStyle>
          <a:p>
            <a:fld id="{A42CA956-8764-D044-958B-42B9DEEF54C6}" type="datetimeFigureOut">
              <a:rPr lang="en-US" smtClean="0"/>
              <a:pPr/>
              <a:t>9/6/23</a:t>
            </a:fld>
            <a:endParaRPr lang="en-US"/>
          </a:p>
        </p:txBody>
      </p:sp>
      <p:sp>
        <p:nvSpPr>
          <p:cNvPr id="3" name="Footer Placeholder 2"/>
          <p:cNvSpPr>
            <a:spLocks noGrp="1"/>
          </p:cNvSpPr>
          <p:nvPr>
            <p:ph type="ftr" sz="quarter" idx="11"/>
          </p:nvPr>
        </p:nvSpPr>
        <p:spPr/>
        <p:txBody>
          <a:bodyPr/>
          <a:lstStyle>
            <a:lvl1pPr>
              <a:defRPr>
                <a:latin typeface="+mn-lt"/>
              </a:defRPr>
            </a:lvl1pPr>
          </a:lstStyle>
          <a:p>
            <a:endParaRPr lang="en-US"/>
          </a:p>
        </p:txBody>
      </p:sp>
      <p:sp>
        <p:nvSpPr>
          <p:cNvPr id="4" name="Slide Number Placeholder 3"/>
          <p:cNvSpPr>
            <a:spLocks noGrp="1"/>
          </p:cNvSpPr>
          <p:nvPr>
            <p:ph type="sldNum" sz="quarter" idx="12"/>
          </p:nvPr>
        </p:nvSpPr>
        <p:spPr/>
        <p:txBody>
          <a:bodyPr/>
          <a:lstStyle>
            <a:lvl1pPr>
              <a:defRPr>
                <a:latin typeface="+mn-lt"/>
              </a:defRPr>
            </a:lvl1pPr>
          </a:lstStyle>
          <a:p>
            <a:fld id="{EB02F5B0-705F-9744-850C-D38D7CEAF347}" type="slidenum">
              <a:rPr lang="en-US" smtClean="0"/>
              <a:pPr/>
              <a:t>‹#›</a:t>
            </a:fld>
            <a:endParaRPr lang="en-US"/>
          </a:p>
        </p:txBody>
      </p:sp>
    </p:spTree>
    <p:extLst>
      <p:ext uri="{BB962C8B-B14F-4D97-AF65-F5344CB8AC3E}">
        <p14:creationId xmlns:p14="http://schemas.microsoft.com/office/powerpoint/2010/main" val="1232084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mn-lt"/>
              </a:defRPr>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atin typeface="+mn-lt"/>
              </a:defRPr>
            </a:lvl1pPr>
            <a:lvl2pPr>
              <a:defRPr sz="2800">
                <a:latin typeface="+mn-lt"/>
              </a:defRPr>
            </a:lvl2pPr>
            <a:lvl3pPr>
              <a:defRPr sz="2400">
                <a:latin typeface="+mn-lt"/>
              </a:defRPr>
            </a:lvl3pPr>
            <a:lvl4pPr>
              <a:defRPr sz="2000">
                <a:latin typeface="+mn-lt"/>
              </a:defRPr>
            </a:lvl4pPr>
            <a:lvl5pPr>
              <a:defRPr sz="2000">
                <a:latin typeface="+mn-lt"/>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mn-lt"/>
              </a:defRPr>
            </a:lvl1pPr>
          </a:lstStyle>
          <a:p>
            <a:fld id="{A42CA956-8764-D044-958B-42B9DEEF54C6}" type="datetimeFigureOut">
              <a:rPr lang="en-US" smtClean="0"/>
              <a:pPr/>
              <a:t>9/6/23</a:t>
            </a:fld>
            <a:endParaRPr lang="en-US"/>
          </a:p>
        </p:txBody>
      </p:sp>
      <p:sp>
        <p:nvSpPr>
          <p:cNvPr id="6" name="Footer Placeholder 5"/>
          <p:cNvSpPr>
            <a:spLocks noGrp="1"/>
          </p:cNvSpPr>
          <p:nvPr>
            <p:ph type="ftr" sz="quarter" idx="11"/>
          </p:nvPr>
        </p:nvSpPr>
        <p:spPr/>
        <p:txBody>
          <a:bodyPr/>
          <a:lstStyle>
            <a:lvl1pPr>
              <a:defRPr>
                <a:latin typeface="+mn-lt"/>
              </a:defRPr>
            </a:lvl1pPr>
          </a:lstStyle>
          <a:p>
            <a:endParaRPr lang="en-US"/>
          </a:p>
        </p:txBody>
      </p:sp>
      <p:sp>
        <p:nvSpPr>
          <p:cNvPr id="7" name="Slide Number Placeholder 6"/>
          <p:cNvSpPr>
            <a:spLocks noGrp="1"/>
          </p:cNvSpPr>
          <p:nvPr>
            <p:ph type="sldNum" sz="quarter" idx="12"/>
          </p:nvPr>
        </p:nvSpPr>
        <p:spPr/>
        <p:txBody>
          <a:bodyPr/>
          <a:lstStyle>
            <a:lvl1pPr>
              <a:defRPr>
                <a:latin typeface="+mn-lt"/>
              </a:defRPr>
            </a:lvl1pPr>
          </a:lstStyle>
          <a:p>
            <a:fld id="{EB02F5B0-705F-9744-850C-D38D7CEAF347}" type="slidenum">
              <a:rPr lang="en-US" smtClean="0"/>
              <a:pPr/>
              <a:t>‹#›</a:t>
            </a:fld>
            <a:endParaRPr lang="en-US"/>
          </a:p>
        </p:txBody>
      </p:sp>
    </p:spTree>
    <p:extLst>
      <p:ext uri="{BB962C8B-B14F-4D97-AF65-F5344CB8AC3E}">
        <p14:creationId xmlns:p14="http://schemas.microsoft.com/office/powerpoint/2010/main" val="1961346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atin typeface="+mn-lt"/>
              </a:defRPr>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atin typeface="+mn-lt"/>
              </a:defRPr>
            </a:lvl1pPr>
          </a:lstStyle>
          <a:p>
            <a:fld id="{A42CA956-8764-D044-958B-42B9DEEF54C6}" type="datetimeFigureOut">
              <a:rPr lang="en-US" smtClean="0"/>
              <a:pPr/>
              <a:t>9/6/23</a:t>
            </a:fld>
            <a:endParaRPr lang="en-US"/>
          </a:p>
        </p:txBody>
      </p:sp>
      <p:sp>
        <p:nvSpPr>
          <p:cNvPr id="6" name="Footer Placeholder 5"/>
          <p:cNvSpPr>
            <a:spLocks noGrp="1"/>
          </p:cNvSpPr>
          <p:nvPr>
            <p:ph type="ftr" sz="quarter" idx="11"/>
          </p:nvPr>
        </p:nvSpPr>
        <p:spPr/>
        <p:txBody>
          <a:bodyPr/>
          <a:lstStyle>
            <a:lvl1pPr>
              <a:defRPr>
                <a:latin typeface="+mn-lt"/>
              </a:defRPr>
            </a:lvl1pPr>
          </a:lstStyle>
          <a:p>
            <a:endParaRPr lang="en-US"/>
          </a:p>
        </p:txBody>
      </p:sp>
      <p:sp>
        <p:nvSpPr>
          <p:cNvPr id="7" name="Slide Number Placeholder 6"/>
          <p:cNvSpPr>
            <a:spLocks noGrp="1"/>
          </p:cNvSpPr>
          <p:nvPr>
            <p:ph type="sldNum" sz="quarter" idx="12"/>
          </p:nvPr>
        </p:nvSpPr>
        <p:spPr/>
        <p:txBody>
          <a:bodyPr/>
          <a:lstStyle>
            <a:lvl1pPr>
              <a:defRPr>
                <a:latin typeface="+mn-lt"/>
              </a:defRPr>
            </a:lvl1pPr>
          </a:lstStyle>
          <a:p>
            <a:fld id="{EB02F5B0-705F-9744-850C-D38D7CEAF347}" type="slidenum">
              <a:rPr lang="en-US" smtClean="0"/>
              <a:pPr/>
              <a:t>‹#›</a:t>
            </a:fld>
            <a:endParaRPr lang="en-US"/>
          </a:p>
        </p:txBody>
      </p:sp>
    </p:spTree>
    <p:extLst>
      <p:ext uri="{BB962C8B-B14F-4D97-AF65-F5344CB8AC3E}">
        <p14:creationId xmlns:p14="http://schemas.microsoft.com/office/powerpoint/2010/main" val="1731866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CA956-8764-D044-958B-42B9DEEF54C6}" type="datetimeFigureOut">
              <a:rPr lang="en-US" smtClean="0"/>
              <a:t>9/6/23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2F5B0-705F-9744-850C-D38D7CEAF347}" type="slidenum">
              <a:rPr lang="en-US" smtClean="0"/>
              <a:t>‹#›</a:t>
            </a:fld>
            <a:endParaRPr lang="en-US"/>
          </a:p>
        </p:txBody>
      </p:sp>
    </p:spTree>
    <p:extLst>
      <p:ext uri="{BB962C8B-B14F-4D97-AF65-F5344CB8AC3E}">
        <p14:creationId xmlns:p14="http://schemas.microsoft.com/office/powerpoint/2010/main" val="6421490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72"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45611-665A-486C-9831-3C6A9CEB1D6E}" type="datetimeFigureOut">
              <a:rPr lang="en-US" smtClean="0"/>
              <a:t>9/6/23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80C009-7C80-4956-B498-1BC83A79B484}" type="slidenum">
              <a:rPr lang="en-US" smtClean="0"/>
              <a:t>‹#›</a:t>
            </a:fld>
            <a:endParaRPr lang="en-US"/>
          </a:p>
        </p:txBody>
      </p:sp>
    </p:spTree>
    <p:extLst>
      <p:ext uri="{BB962C8B-B14F-4D97-AF65-F5344CB8AC3E}">
        <p14:creationId xmlns:p14="http://schemas.microsoft.com/office/powerpoint/2010/main" val="5835139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77532D-C20F-F438-CDDF-E0777D30793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D31D35-E49B-F1A4-9A25-236759AE52D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BA2B9-A7AA-E6CD-B364-AD7DE8733FA9}"/>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14785B7-0AE2-42DF-9BDD-E53ED424799A}" type="datetimeFigureOut">
              <a:rPr lang="en-US" smtClean="0"/>
              <a:t>9/6/23</a:t>
            </a:fld>
            <a:endParaRPr lang="en-US"/>
          </a:p>
        </p:txBody>
      </p:sp>
      <p:sp>
        <p:nvSpPr>
          <p:cNvPr id="5" name="Footer Placeholder 4">
            <a:extLst>
              <a:ext uri="{FF2B5EF4-FFF2-40B4-BE49-F238E27FC236}">
                <a16:creationId xmlns:a16="http://schemas.microsoft.com/office/drawing/2014/main" id="{1F06A492-D439-FAA5-2AEE-E634F8D1928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262EA0-9E8D-9F6F-C85E-FAD28801CB2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2C72061-AE45-4E8C-814F-659817D1064A}" type="slidenum">
              <a:rPr lang="en-US" smtClean="0"/>
              <a:t>‹#›</a:t>
            </a:fld>
            <a:endParaRPr lang="en-US"/>
          </a:p>
        </p:txBody>
      </p:sp>
    </p:spTree>
    <p:extLst>
      <p:ext uri="{BB962C8B-B14F-4D97-AF65-F5344CB8AC3E}">
        <p14:creationId xmlns:p14="http://schemas.microsoft.com/office/powerpoint/2010/main" val="3343604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s://www.npr.org/sections/health-shots/2019/11/05/776550377/cdc-childhood-trauma-is-a-public-health-issue-and-we-can-do-more-prevent-it" TargetMode="External"/><Relationship Id="rId4" Type="http://schemas.openxmlformats.org/officeDocument/2006/relationships/hyperlink" Target="https://www.samhsa.gov/homelessness-programs-resources/hpr-resources/childhood-resilienc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xml"/><Relationship Id="rId1" Type="http://schemas.openxmlformats.org/officeDocument/2006/relationships/video" Target="https://player.vimeo.com/video/799626122?h=9e79caed6f&amp;app_id=12296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video" Target="https://www.youtube.com/embed/yojGgAu7Suc?feature=oembed"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www.azdhs.gov/opioid"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www.azdhs.gov/opioid"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211arizona.org/" TargetMode="External"/><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findtreatment.samhsa.gov/" TargetMode="External"/><Relationship Id="rId5" Type="http://schemas.openxmlformats.org/officeDocument/2006/relationships/hyperlink" Target="http://www.azdhs.gov/gis/dump-the-drugs-az/" TargetMode="External"/><Relationship Id="rId4" Type="http://schemas.openxmlformats.org/officeDocument/2006/relationships/hyperlink" Target="tel://8886884222"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hyperlink" Target="https://www.azdhs.gov/opioid/#naloxone" TargetMode="External"/><Relationship Id="rId7" Type="http://schemas.openxmlformats.org/officeDocument/2006/relationships/hyperlink" Target="https://www.fda.gov/news-events/press-announcements/fda-approves-first-over-counter-naloxone-nasal-spray" TargetMode="External"/><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hyperlink" Target="https://www.azdhs.gov/opioid/documents/naloxone-standing-order.pdf?v=20210915" TargetMode="External"/><Relationship Id="rId5" Type="http://schemas.openxmlformats.org/officeDocument/2006/relationships/hyperlink" Target="https://spwaz.org/get-supplies/" TargetMode="External"/><Relationship Id="rId4" Type="http://schemas.openxmlformats.org/officeDocument/2006/relationships/hyperlink" Target="http://aznaloxone.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hhs.gov/surgeongeneral/priorities/connection/index.html"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hyperlink" Target="https://crh.arizona.edu/"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hyperlink" Target="mailto:azcrh-od2a@arizona.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435429"/>
            <a:ext cx="7772400" cy="1034141"/>
          </a:xfrm>
        </p:spPr>
        <p:txBody>
          <a:bodyPr/>
          <a:lstStyle/>
          <a:p>
            <a:r>
              <a:rPr lang="en-US" b="1"/>
              <a:t>Welcome!</a:t>
            </a:r>
          </a:p>
        </p:txBody>
      </p:sp>
      <p:sp>
        <p:nvSpPr>
          <p:cNvPr id="5" name="Content Placeholder 4"/>
          <p:cNvSpPr>
            <a:spLocks noGrp="1"/>
          </p:cNvSpPr>
          <p:nvPr>
            <p:ph type="subTitle" idx="1"/>
          </p:nvPr>
        </p:nvSpPr>
        <p:spPr>
          <a:xfrm>
            <a:off x="3183036" y="1469571"/>
            <a:ext cx="5903089" cy="4232870"/>
          </a:xfrm>
        </p:spPr>
        <p:txBody>
          <a:bodyPr vert="horz" lIns="91440" tIns="45720" rIns="91440" bIns="45720" rtlCol="0" anchor="t">
            <a:noAutofit/>
          </a:bodyPr>
          <a:lstStyle/>
          <a:p>
            <a:pPr algn="l"/>
            <a:r>
              <a:rPr lang="en-US">
                <a:solidFill>
                  <a:srgbClr val="FF0000"/>
                </a:solidFill>
              </a:rPr>
              <a:t>Optional instructions:</a:t>
            </a:r>
            <a:r>
              <a:rPr lang="en-US"/>
              <a:t> While we setup, please look through the workbook and Sign in</a:t>
            </a:r>
          </a:p>
          <a:p>
            <a:pPr lvl="1" algn="l"/>
            <a:r>
              <a:rPr lang="en-US" b="1"/>
              <a:t>Workbook</a:t>
            </a:r>
            <a:r>
              <a:rPr lang="en-US"/>
              <a:t>: </a:t>
            </a:r>
            <a:r>
              <a:rPr lang="en-US" b="1">
                <a:solidFill>
                  <a:srgbClr val="FF0000"/>
                </a:solidFill>
                <a:ea typeface="+mn-lt"/>
                <a:cs typeface="+mn-lt"/>
              </a:rPr>
              <a:t>[insert link here or delete]</a:t>
            </a:r>
            <a:endParaRPr lang="en-US">
              <a:cs typeface="Calibri" panose="020F0502020204030204"/>
            </a:endParaRPr>
          </a:p>
          <a:p>
            <a:pPr lvl="1" algn="l"/>
            <a:endParaRPr lang="en-US">
              <a:cs typeface="Calibri" panose="020F0502020204030204"/>
            </a:endParaRPr>
          </a:p>
          <a:p>
            <a:pPr lvl="1" algn="l"/>
            <a:r>
              <a:rPr lang="en-US" b="1">
                <a:cs typeface="Calibri" panose="020F0502020204030204"/>
              </a:rPr>
              <a:t>Sign- in: </a:t>
            </a:r>
            <a:r>
              <a:rPr lang="en-US" b="1">
                <a:solidFill>
                  <a:srgbClr val="FF0000"/>
                </a:solidFill>
                <a:cs typeface="Calibri" panose="020F0502020204030204"/>
              </a:rPr>
              <a:t>[insert link here or delete]</a:t>
            </a:r>
            <a:endParaRPr lang="en-US">
              <a:cs typeface="Calibri" panose="020F0502020204030204"/>
            </a:endParaRPr>
          </a:p>
          <a:p>
            <a:pPr lvl="1" algn="l"/>
            <a:endParaRPr lang="en-US" b="1"/>
          </a:p>
          <a:p>
            <a:pPr lvl="1" algn="l"/>
            <a:r>
              <a:rPr lang="en-US" b="1"/>
              <a:t>Evaluations</a:t>
            </a:r>
            <a:r>
              <a:rPr lang="en-US"/>
              <a:t>: </a:t>
            </a:r>
            <a:r>
              <a:rPr lang="en-US" b="1">
                <a:ea typeface="+mn-lt"/>
                <a:cs typeface="+mn-lt"/>
              </a:rPr>
              <a:t> </a:t>
            </a:r>
            <a:r>
              <a:rPr lang="en-US" b="1">
                <a:solidFill>
                  <a:srgbClr val="FF0000"/>
                </a:solidFill>
                <a:ea typeface="+mn-lt"/>
                <a:cs typeface="+mn-lt"/>
              </a:rPr>
              <a:t>[insert link here or delete]</a:t>
            </a:r>
            <a:endParaRPr lang="en-US">
              <a:cs typeface="Calibri"/>
            </a:endParaRPr>
          </a:p>
          <a:p>
            <a:pPr algn="l"/>
            <a:br>
              <a:rPr lang="en-US"/>
            </a:br>
            <a:r>
              <a:rPr lang="en-US"/>
              <a:t>Your </a:t>
            </a:r>
            <a:r>
              <a:rPr lang="en-US" b="1"/>
              <a:t>Facilitators</a:t>
            </a:r>
            <a:r>
              <a:rPr lang="en-US"/>
              <a:t> are </a:t>
            </a:r>
            <a:r>
              <a:rPr lang="en-US" b="1"/>
              <a:t> </a:t>
            </a:r>
            <a:r>
              <a:rPr lang="en-US" b="1">
                <a:solidFill>
                  <a:srgbClr val="FF0000"/>
                </a:solidFill>
              </a:rPr>
              <a:t>[insert names here or delete]</a:t>
            </a:r>
            <a:endParaRPr lang="en-US">
              <a:cs typeface="Calibri"/>
            </a:endParaRPr>
          </a:p>
          <a:p>
            <a:pPr marL="0" indent="0" algn="l">
              <a:buNone/>
            </a:pPr>
            <a:endParaRPr lang="en-US"/>
          </a:p>
        </p:txBody>
      </p:sp>
      <p:pic>
        <p:nvPicPr>
          <p:cNvPr id="2" name="Picture 1" descr="Training workbook cover, a cactus in a desert&#10;&#10;">
            <a:extLst>
              <a:ext uri="{FF2B5EF4-FFF2-40B4-BE49-F238E27FC236}">
                <a16:creationId xmlns:a16="http://schemas.microsoft.com/office/drawing/2014/main" id="{BFE3392B-0085-4EDA-AC2B-0D9DEC60A6E4}"/>
              </a:ext>
            </a:extLst>
          </p:cNvPr>
          <p:cNvPicPr>
            <a:picLocks noChangeAspect="1"/>
          </p:cNvPicPr>
          <p:nvPr/>
        </p:nvPicPr>
        <p:blipFill rotWithShape="1">
          <a:blip r:embed="rId3"/>
          <a:srcRect l="11912" t="5839" r="15223" b="13178"/>
          <a:stretch/>
        </p:blipFill>
        <p:spPr>
          <a:xfrm>
            <a:off x="150469" y="1434845"/>
            <a:ext cx="2943926" cy="4232871"/>
          </a:xfrm>
          <a:prstGeom prst="rect">
            <a:avLst/>
          </a:prstGeom>
        </p:spPr>
      </p:pic>
    </p:spTree>
    <p:extLst>
      <p:ext uri="{BB962C8B-B14F-4D97-AF65-F5344CB8AC3E}">
        <p14:creationId xmlns:p14="http://schemas.microsoft.com/office/powerpoint/2010/main" val="758653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t>Definitions Activity 2/2</a:t>
            </a:r>
          </a:p>
        </p:txBody>
      </p:sp>
      <p:sp>
        <p:nvSpPr>
          <p:cNvPr id="3" name="Content Placeholder 2">
            <a:extLst>
              <a:ext uri="{FF2B5EF4-FFF2-40B4-BE49-F238E27FC236}">
                <a16:creationId xmlns:a16="http://schemas.microsoft.com/office/drawing/2014/main" id="{E63E2DBD-3357-303E-24BD-B958333C2276}"/>
              </a:ext>
            </a:extLst>
          </p:cNvPr>
          <p:cNvSpPr>
            <a:spLocks noGrp="1"/>
          </p:cNvSpPr>
          <p:nvPr>
            <p:ph sz="half" idx="1"/>
          </p:nvPr>
        </p:nvSpPr>
        <p:spPr>
          <a:xfrm>
            <a:off x="326725" y="1609965"/>
            <a:ext cx="3886200" cy="4351338"/>
          </a:xfrm>
        </p:spPr>
        <p:txBody>
          <a:bodyPr vert="horz" lIns="91440" tIns="45720" rIns="91440" bIns="45720" rtlCol="0" anchor="t">
            <a:normAutofit fontScale="62500" lnSpcReduction="20000"/>
          </a:bodyPr>
          <a:lstStyle/>
          <a:p>
            <a:pPr marL="0" indent="0">
              <a:buNone/>
            </a:pPr>
            <a:r>
              <a:rPr lang="en-US">
                <a:cs typeface="Calibri"/>
              </a:rPr>
              <a:t>6. </a:t>
            </a:r>
            <a:r>
              <a:rPr lang="en-US" sz="3200">
                <a:cs typeface="Calibri"/>
              </a:rPr>
              <a:t>Naloxone/Narcan</a:t>
            </a:r>
          </a:p>
          <a:p>
            <a:pPr marL="0" indent="0">
              <a:buNone/>
            </a:pPr>
            <a:endParaRPr lang="en-US" sz="3200">
              <a:cs typeface="Calibri"/>
            </a:endParaRPr>
          </a:p>
          <a:p>
            <a:pPr marL="0" indent="0">
              <a:buNone/>
            </a:pPr>
            <a:r>
              <a:rPr lang="en-US" sz="3200">
                <a:cs typeface="Calibri"/>
              </a:rPr>
              <a:t>7. Harm Reduction</a:t>
            </a:r>
          </a:p>
          <a:p>
            <a:pPr marL="0" indent="0">
              <a:buNone/>
            </a:pPr>
            <a:endParaRPr lang="en-US" sz="3200">
              <a:cs typeface="Calibri"/>
            </a:endParaRPr>
          </a:p>
          <a:p>
            <a:pPr marL="0" indent="0">
              <a:buNone/>
            </a:pPr>
            <a:r>
              <a:rPr lang="en-US" sz="3200">
                <a:cs typeface="Calibri"/>
              </a:rPr>
              <a:t>8. Medication Assisted Treatment (MAT)</a:t>
            </a:r>
          </a:p>
          <a:p>
            <a:pPr marL="0" indent="0">
              <a:buNone/>
            </a:pPr>
            <a:endParaRPr lang="en-US" sz="3200">
              <a:cs typeface="Calibri"/>
            </a:endParaRPr>
          </a:p>
          <a:p>
            <a:pPr marL="0" indent="0">
              <a:buNone/>
            </a:pPr>
            <a:r>
              <a:rPr lang="en-US" sz="3200">
                <a:cs typeface="Calibri"/>
              </a:rPr>
              <a:t>9. Peer Support Services</a:t>
            </a:r>
          </a:p>
        </p:txBody>
      </p:sp>
      <p:sp>
        <p:nvSpPr>
          <p:cNvPr id="6" name="Content Placeholder 5">
            <a:extLst>
              <a:ext uri="{FF2B5EF4-FFF2-40B4-BE49-F238E27FC236}">
                <a16:creationId xmlns:a16="http://schemas.microsoft.com/office/drawing/2014/main" id="{C75D13F2-8896-49B2-96E7-F50F0A4B9363}"/>
              </a:ext>
            </a:extLst>
          </p:cNvPr>
          <p:cNvSpPr>
            <a:spLocks noGrp="1"/>
          </p:cNvSpPr>
          <p:nvPr>
            <p:ph sz="half" idx="2"/>
          </p:nvPr>
        </p:nvSpPr>
        <p:spPr>
          <a:xfrm>
            <a:off x="4499754" y="1609965"/>
            <a:ext cx="3886200" cy="4351338"/>
          </a:xfrm>
        </p:spPr>
        <p:txBody>
          <a:bodyPr vert="horz" lIns="91440" tIns="45720" rIns="91440" bIns="45720" rtlCol="0" anchor="t">
            <a:normAutofit fontScale="62500" lnSpcReduction="20000"/>
          </a:bodyPr>
          <a:lstStyle/>
          <a:p>
            <a:r>
              <a:rPr lang="en-US">
                <a:cs typeface="Calibri"/>
              </a:rPr>
              <a:t>A. The use of medications with counseling and behavioral therapies to provide a "whole patient" approach to the treatment of Substance Use Disorder</a:t>
            </a:r>
          </a:p>
          <a:p>
            <a:r>
              <a:rPr lang="en-US">
                <a:cs typeface="Calibri"/>
              </a:rPr>
              <a:t>G. </a:t>
            </a:r>
            <a:r>
              <a:rPr lang="en-US">
                <a:ea typeface="+mn-lt"/>
                <a:cs typeface="+mn-lt"/>
              </a:rPr>
              <a:t>A set of practical strategies aimed at reducing negative consequences associated with drug use.</a:t>
            </a:r>
          </a:p>
          <a:p>
            <a:r>
              <a:rPr lang="en-US">
                <a:cs typeface="Calibri"/>
              </a:rPr>
              <a:t>I. </a:t>
            </a:r>
            <a:r>
              <a:rPr lang="en-US">
                <a:ea typeface="+mn-lt"/>
                <a:cs typeface="+mn-lt"/>
              </a:rPr>
              <a:t>A medication used to counter the effects of an opioid overdose. Can be inserted nasally or via an injection.</a:t>
            </a:r>
          </a:p>
          <a:p>
            <a:r>
              <a:rPr lang="en-US">
                <a:cs typeface="Calibri"/>
              </a:rPr>
              <a:t>J. </a:t>
            </a:r>
            <a:r>
              <a:rPr lang="en-US">
                <a:ea typeface="+mn-lt"/>
                <a:cs typeface="+mn-lt"/>
              </a:rPr>
              <a:t>Social support services designed to fill the needs of people in or seeking recovery. They are designed and delivered by people who have experienced both Substance Use Disorder and recovery</a:t>
            </a:r>
            <a:endParaRPr lang="en-US">
              <a:cs typeface="Calibri"/>
            </a:endParaRPr>
          </a:p>
        </p:txBody>
      </p:sp>
      <p:sp>
        <p:nvSpPr>
          <p:cNvPr id="5" name="Flowchart: Connector 4"/>
          <p:cNvSpPr/>
          <p:nvPr/>
        </p:nvSpPr>
        <p:spPr>
          <a:xfrm>
            <a:off x="1161085" y="6115415"/>
            <a:ext cx="336460" cy="33646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cxnSp>
        <p:nvCxnSpPr>
          <p:cNvPr id="8" name="Straight Arrow Connector 7" descr="#6 to Letter I" title="Definitions Answer #6">
            <a:extLst>
              <a:ext uri="{FF2B5EF4-FFF2-40B4-BE49-F238E27FC236}">
                <a16:creationId xmlns:a16="http://schemas.microsoft.com/office/drawing/2014/main" id="{E0709195-2806-6B46-4FCD-712EDFD96A52}"/>
              </a:ext>
            </a:extLst>
          </p:cNvPr>
          <p:cNvCxnSpPr/>
          <p:nvPr/>
        </p:nvCxnSpPr>
        <p:spPr>
          <a:xfrm>
            <a:off x="2519127" y="1760898"/>
            <a:ext cx="2102667" cy="163867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descr="#7 to Letter G" title="Definitions Activity #7">
            <a:extLst>
              <a:ext uri="{FF2B5EF4-FFF2-40B4-BE49-F238E27FC236}">
                <a16:creationId xmlns:a16="http://schemas.microsoft.com/office/drawing/2014/main" id="{03740201-C6DB-6669-CC26-092DED40E3C3}"/>
              </a:ext>
            </a:extLst>
          </p:cNvPr>
          <p:cNvCxnSpPr>
            <a:cxnSpLocks/>
          </p:cNvCxnSpPr>
          <p:nvPr/>
        </p:nvCxnSpPr>
        <p:spPr>
          <a:xfrm>
            <a:off x="2304107" y="2428590"/>
            <a:ext cx="2204517" cy="371193"/>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descr="#8 to Letter A" title="Definitions Answer #8">
            <a:extLst>
              <a:ext uri="{FF2B5EF4-FFF2-40B4-BE49-F238E27FC236}">
                <a16:creationId xmlns:a16="http://schemas.microsoft.com/office/drawing/2014/main" id="{A5D425CB-B5B7-9144-D3A5-5B446D4C195E}"/>
              </a:ext>
            </a:extLst>
          </p:cNvPr>
          <p:cNvCxnSpPr>
            <a:cxnSpLocks/>
          </p:cNvCxnSpPr>
          <p:nvPr/>
        </p:nvCxnSpPr>
        <p:spPr>
          <a:xfrm flipV="1">
            <a:off x="1274275" y="1837853"/>
            <a:ext cx="3290934" cy="1450817"/>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descr="#9 to Letter J" title="Definitions Answer #9">
            <a:extLst>
              <a:ext uri="{FF2B5EF4-FFF2-40B4-BE49-F238E27FC236}">
                <a16:creationId xmlns:a16="http://schemas.microsoft.com/office/drawing/2014/main" id="{81406168-78A2-2BAF-6567-52F0A5952568}"/>
              </a:ext>
            </a:extLst>
          </p:cNvPr>
          <p:cNvCxnSpPr>
            <a:cxnSpLocks/>
          </p:cNvCxnSpPr>
          <p:nvPr/>
        </p:nvCxnSpPr>
        <p:spPr>
          <a:xfrm>
            <a:off x="2926533" y="4069531"/>
            <a:ext cx="1582093" cy="76956"/>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6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201008151"/>
              </p:ext>
            </p:extLst>
          </p:nvPr>
        </p:nvGraphicFramePr>
        <p:xfrm>
          <a:off x="632161" y="1113726"/>
          <a:ext cx="8137213" cy="4506390"/>
        </p:xfrm>
        <a:graphic>
          <a:graphicData uri="http://schemas.openxmlformats.org/drawingml/2006/table">
            <a:tbl>
              <a:tblPr firstRow="1" bandRow="1">
                <a:tableStyleId>{8799B23B-EC83-4686-B30A-512413B5E67A}</a:tableStyleId>
              </a:tblPr>
              <a:tblGrid>
                <a:gridCol w="2177461">
                  <a:extLst>
                    <a:ext uri="{9D8B030D-6E8A-4147-A177-3AD203B41FA5}">
                      <a16:colId xmlns:a16="http://schemas.microsoft.com/office/drawing/2014/main" val="1969627815"/>
                    </a:ext>
                  </a:extLst>
                </a:gridCol>
                <a:gridCol w="5959752">
                  <a:extLst>
                    <a:ext uri="{9D8B030D-6E8A-4147-A177-3AD203B41FA5}">
                      <a16:colId xmlns:a16="http://schemas.microsoft.com/office/drawing/2014/main" val="3987148109"/>
                    </a:ext>
                  </a:extLst>
                </a:gridCol>
              </a:tblGrid>
              <a:tr h="590083">
                <a:tc>
                  <a:txBody>
                    <a:bodyPr/>
                    <a:lstStyle/>
                    <a:p>
                      <a:r>
                        <a:rPr lang="en-US" sz="2600"/>
                        <a:t>Instead of these:</a:t>
                      </a:r>
                    </a:p>
                  </a:txBody>
                  <a:tcPr/>
                </a:tc>
                <a:tc>
                  <a:txBody>
                    <a:bodyPr/>
                    <a:lstStyle/>
                    <a:p>
                      <a:r>
                        <a:rPr lang="en-US" sz="2600"/>
                        <a:t>Use</a:t>
                      </a:r>
                      <a:r>
                        <a:rPr lang="en-US" sz="2600" baseline="0"/>
                        <a:t> these:</a:t>
                      </a:r>
                      <a:endParaRPr lang="en-US" sz="2600"/>
                    </a:p>
                  </a:txBody>
                  <a:tcPr/>
                </a:tc>
                <a:extLst>
                  <a:ext uri="{0D108BD9-81ED-4DB2-BD59-A6C34878D82A}">
                    <a16:rowId xmlns:a16="http://schemas.microsoft.com/office/drawing/2014/main" val="185450982"/>
                  </a:ext>
                </a:extLst>
              </a:tr>
              <a:tr h="1157536">
                <a:tc>
                  <a:txBody>
                    <a:bodyPr/>
                    <a:lstStyle/>
                    <a:p>
                      <a:r>
                        <a:rPr lang="en-US" sz="2600"/>
                        <a:t>Clean</a:t>
                      </a:r>
                    </a:p>
                  </a:txBody>
                  <a:tcPr/>
                </a:tc>
                <a:tc>
                  <a:txBody>
                    <a:bodyPr/>
                    <a:lstStyle/>
                    <a:p>
                      <a:r>
                        <a:rPr lang="en-US" sz="2600"/>
                        <a:t>Negative (test)</a:t>
                      </a:r>
                    </a:p>
                    <a:p>
                      <a:r>
                        <a:rPr lang="en-US" sz="2600"/>
                        <a:t>Not currently using substances</a:t>
                      </a:r>
                    </a:p>
                    <a:p>
                      <a:r>
                        <a:rPr lang="en-US" sz="2600"/>
                        <a:t>Sterile (needle)</a:t>
                      </a:r>
                    </a:p>
                  </a:txBody>
                  <a:tcPr/>
                </a:tc>
                <a:extLst>
                  <a:ext uri="{0D108BD9-81ED-4DB2-BD59-A6C34878D82A}">
                    <a16:rowId xmlns:a16="http://schemas.microsoft.com/office/drawing/2014/main" val="2815998800"/>
                  </a:ext>
                </a:extLst>
              </a:tr>
              <a:tr h="1163565">
                <a:tc>
                  <a:txBody>
                    <a:bodyPr/>
                    <a:lstStyle/>
                    <a:p>
                      <a:r>
                        <a:rPr lang="en-US" sz="2600"/>
                        <a:t>Dirty</a:t>
                      </a:r>
                    </a:p>
                  </a:txBody>
                  <a:tcPr/>
                </a:tc>
                <a:tc>
                  <a:txBody>
                    <a:bodyPr/>
                    <a:lstStyle/>
                    <a:p>
                      <a:r>
                        <a:rPr lang="en-US" sz="2600"/>
                        <a:t>Positive (test)</a:t>
                      </a:r>
                    </a:p>
                    <a:p>
                      <a:r>
                        <a:rPr lang="en-US" sz="2600"/>
                        <a:t>A</a:t>
                      </a:r>
                      <a:r>
                        <a:rPr lang="en-US" sz="2600" baseline="0"/>
                        <a:t> person who is currently using substances</a:t>
                      </a:r>
                    </a:p>
                    <a:p>
                      <a:r>
                        <a:rPr lang="en-US" sz="2600" baseline="0"/>
                        <a:t>Not sterile (needle)</a:t>
                      </a:r>
                    </a:p>
                  </a:txBody>
                  <a:tcPr/>
                </a:tc>
                <a:extLst>
                  <a:ext uri="{0D108BD9-81ED-4DB2-BD59-A6C34878D82A}">
                    <a16:rowId xmlns:a16="http://schemas.microsoft.com/office/drawing/2014/main" val="3954318599"/>
                  </a:ext>
                </a:extLst>
              </a:tr>
              <a:tr h="1062150">
                <a:tc>
                  <a:txBody>
                    <a:bodyPr/>
                    <a:lstStyle/>
                    <a:p>
                      <a:r>
                        <a:rPr lang="en-US" sz="2600"/>
                        <a:t>Addict</a:t>
                      </a:r>
                    </a:p>
                    <a:p>
                      <a:r>
                        <a:rPr lang="en-US" sz="2600"/>
                        <a:t>Alcoholic</a:t>
                      </a:r>
                    </a:p>
                  </a:txBody>
                  <a:tcPr/>
                </a:tc>
                <a:tc>
                  <a:txBody>
                    <a:bodyPr/>
                    <a:lstStyle/>
                    <a:p>
                      <a:r>
                        <a:rPr lang="en-US" sz="2600"/>
                        <a:t>A</a:t>
                      </a:r>
                      <a:r>
                        <a:rPr lang="en-US" sz="2600" baseline="0"/>
                        <a:t> person with substance use disorder</a:t>
                      </a:r>
                    </a:p>
                    <a:p>
                      <a:r>
                        <a:rPr lang="en-US" sz="2600" baseline="0"/>
                        <a:t>A person with alcohol use disorder</a:t>
                      </a:r>
                      <a:endParaRPr lang="en-US" sz="2600"/>
                    </a:p>
                  </a:txBody>
                  <a:tcPr/>
                </a:tc>
                <a:extLst>
                  <a:ext uri="{0D108BD9-81ED-4DB2-BD59-A6C34878D82A}">
                    <a16:rowId xmlns:a16="http://schemas.microsoft.com/office/drawing/2014/main" val="1196453191"/>
                  </a:ext>
                </a:extLst>
              </a:tr>
            </a:tbl>
          </a:graphicData>
        </a:graphic>
      </p:graphicFrame>
      <p:sp>
        <p:nvSpPr>
          <p:cNvPr id="2" name="Title 1"/>
          <p:cNvSpPr>
            <a:spLocks noGrp="1"/>
          </p:cNvSpPr>
          <p:nvPr>
            <p:ph type="title" idx="4294967295"/>
          </p:nvPr>
        </p:nvSpPr>
        <p:spPr>
          <a:xfrm>
            <a:off x="432604" y="197811"/>
            <a:ext cx="8536329" cy="1016000"/>
          </a:xfrm>
        </p:spPr>
        <p:txBody>
          <a:bodyPr>
            <a:noAutofit/>
          </a:bodyPr>
          <a:lstStyle/>
          <a:p>
            <a:r>
              <a:rPr lang="en-US" sz="4000" b="1">
                <a:latin typeface="+mn-lt"/>
              </a:rPr>
              <a:t>Change the Language by Role Modeling</a:t>
            </a:r>
            <a:endParaRPr lang="en-US" sz="4000" b="1">
              <a:latin typeface="+mn-lt"/>
              <a:cs typeface="Calibri"/>
            </a:endParaRPr>
          </a:p>
        </p:txBody>
      </p:sp>
      <p:sp>
        <p:nvSpPr>
          <p:cNvPr id="4" name="Rectangle 3"/>
          <p:cNvSpPr/>
          <p:nvPr/>
        </p:nvSpPr>
        <p:spPr>
          <a:xfrm>
            <a:off x="544010" y="6439253"/>
            <a:ext cx="8189088" cy="400110"/>
          </a:xfrm>
          <a:prstGeom prst="rect">
            <a:avLst/>
          </a:prstGeom>
        </p:spPr>
        <p:txBody>
          <a:bodyPr wrap="square">
            <a:spAutoFit/>
          </a:bodyPr>
          <a:lstStyle/>
          <a:p>
            <a:r>
              <a:rPr lang="en-US" sz="1000">
                <a:solidFill>
                  <a:srgbClr val="3B3F4A"/>
                </a:solidFill>
                <a:latin typeface="Raleway"/>
              </a:rPr>
              <a:t>https://www.whitehouse.gov/sites/whitehouse.gov/files/images/Memo%20-%20Changing%20Federal%20Terminology%20Regrading%20Substance%20Use%20and%20Substance%20Use%20Disorders.pdf</a:t>
            </a:r>
            <a:endParaRPr lang="en-US" sz="1000"/>
          </a:p>
        </p:txBody>
      </p:sp>
    </p:spTree>
    <p:extLst>
      <p:ext uri="{BB962C8B-B14F-4D97-AF65-F5344CB8AC3E}">
        <p14:creationId xmlns:p14="http://schemas.microsoft.com/office/powerpoint/2010/main" val="1265539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919904208"/>
              </p:ext>
            </p:extLst>
          </p:nvPr>
        </p:nvGraphicFramePr>
        <p:xfrm>
          <a:off x="626269" y="2421280"/>
          <a:ext cx="8024570" cy="2834640"/>
        </p:xfrm>
        <a:graphic>
          <a:graphicData uri="http://schemas.openxmlformats.org/drawingml/2006/table">
            <a:tbl>
              <a:tblPr firstRow="1" bandRow="1">
                <a:tableStyleId>{8799B23B-EC83-4686-B30A-512413B5E67A}</a:tableStyleId>
              </a:tblPr>
              <a:tblGrid>
                <a:gridCol w="2780361">
                  <a:extLst>
                    <a:ext uri="{9D8B030D-6E8A-4147-A177-3AD203B41FA5}">
                      <a16:colId xmlns:a16="http://schemas.microsoft.com/office/drawing/2014/main" val="1969627815"/>
                    </a:ext>
                  </a:extLst>
                </a:gridCol>
                <a:gridCol w="5244209">
                  <a:extLst>
                    <a:ext uri="{9D8B030D-6E8A-4147-A177-3AD203B41FA5}">
                      <a16:colId xmlns:a16="http://schemas.microsoft.com/office/drawing/2014/main" val="3987148109"/>
                    </a:ext>
                  </a:extLst>
                </a:gridCol>
              </a:tblGrid>
              <a:tr h="387075">
                <a:tc>
                  <a:txBody>
                    <a:bodyPr/>
                    <a:lstStyle/>
                    <a:p>
                      <a:r>
                        <a:rPr lang="en-US" sz="2800"/>
                        <a:t>Instead of these:</a:t>
                      </a:r>
                    </a:p>
                  </a:txBody>
                  <a:tcPr/>
                </a:tc>
                <a:tc>
                  <a:txBody>
                    <a:bodyPr/>
                    <a:lstStyle/>
                    <a:p>
                      <a:r>
                        <a:rPr lang="en-US" sz="2800"/>
                        <a:t>Use</a:t>
                      </a:r>
                      <a:r>
                        <a:rPr lang="en-US" sz="2800" baseline="0"/>
                        <a:t> these:</a:t>
                      </a:r>
                      <a:endParaRPr lang="en-US" sz="2800"/>
                    </a:p>
                  </a:txBody>
                  <a:tcPr/>
                </a:tc>
                <a:extLst>
                  <a:ext uri="{0D108BD9-81ED-4DB2-BD59-A6C34878D82A}">
                    <a16:rowId xmlns:a16="http://schemas.microsoft.com/office/drawing/2014/main" val="185450982"/>
                  </a:ext>
                </a:extLst>
              </a:tr>
              <a:tr h="668102">
                <a:tc>
                  <a:txBody>
                    <a:bodyPr/>
                    <a:lstStyle/>
                    <a:p>
                      <a:r>
                        <a:rPr lang="en-US" sz="2800" kern="1200">
                          <a:solidFill>
                            <a:schemeClr val="tx1"/>
                          </a:solidFill>
                          <a:latin typeface="+mn-lt"/>
                          <a:ea typeface="+mn-ea"/>
                          <a:cs typeface="+mn-cs"/>
                        </a:rPr>
                        <a:t>Abuse</a:t>
                      </a:r>
                    </a:p>
                    <a:p>
                      <a:r>
                        <a:rPr lang="en-US" sz="2800" kern="1200">
                          <a:solidFill>
                            <a:schemeClr val="tx1"/>
                          </a:solidFill>
                          <a:latin typeface="+mn-lt"/>
                          <a:ea typeface="+mn-ea"/>
                          <a:cs typeface="+mn-cs"/>
                        </a:rPr>
                        <a:t>Dependence</a:t>
                      </a:r>
                    </a:p>
                  </a:txBody>
                  <a:tcPr/>
                </a:tc>
                <a:tc>
                  <a:txBody>
                    <a:bodyPr/>
                    <a:lstStyle/>
                    <a:p>
                      <a:r>
                        <a:rPr lang="en-US" sz="2800" kern="1200">
                          <a:solidFill>
                            <a:schemeClr val="tx1"/>
                          </a:solidFill>
                          <a:latin typeface="+mn-lt"/>
                          <a:ea typeface="+mn-ea"/>
                          <a:cs typeface="+mn-cs"/>
                        </a:rPr>
                        <a:t>Drug use</a:t>
                      </a:r>
                    </a:p>
                    <a:p>
                      <a:r>
                        <a:rPr lang="en-US" sz="2800" kern="1200">
                          <a:solidFill>
                            <a:schemeClr val="tx1"/>
                          </a:solidFill>
                          <a:latin typeface="+mn-lt"/>
                          <a:ea typeface="+mn-ea"/>
                          <a:cs typeface="+mn-cs"/>
                        </a:rPr>
                        <a:t>If someone is diagnosed by a provider, say Opioid Use Disorder.</a:t>
                      </a:r>
                    </a:p>
                  </a:txBody>
                  <a:tcPr/>
                </a:tc>
                <a:extLst>
                  <a:ext uri="{0D108BD9-81ED-4DB2-BD59-A6C34878D82A}">
                    <a16:rowId xmlns:a16="http://schemas.microsoft.com/office/drawing/2014/main" val="3772943901"/>
                  </a:ext>
                </a:extLst>
              </a:tr>
              <a:tr h="387075">
                <a:tc>
                  <a:txBody>
                    <a:bodyPr/>
                    <a:lstStyle/>
                    <a:p>
                      <a:r>
                        <a:rPr lang="en-US" sz="2800"/>
                        <a:t>Former</a:t>
                      </a:r>
                      <a:r>
                        <a:rPr lang="en-US" sz="2800" baseline="0"/>
                        <a:t> </a:t>
                      </a:r>
                      <a:r>
                        <a:rPr lang="en-US" sz="2800" kern="1200">
                          <a:solidFill>
                            <a:schemeClr val="tx1"/>
                          </a:solidFill>
                          <a:latin typeface="+mn-lt"/>
                          <a:ea typeface="+mn-ea"/>
                          <a:cs typeface="+mn-cs"/>
                        </a:rPr>
                        <a:t>drug</a:t>
                      </a:r>
                      <a:r>
                        <a:rPr lang="en-US" sz="2800" baseline="0"/>
                        <a:t> addict</a:t>
                      </a:r>
                      <a:endParaRPr lang="en-US" sz="2800"/>
                    </a:p>
                  </a:txBody>
                  <a:tcPr/>
                </a:tc>
                <a:tc>
                  <a:txBody>
                    <a:bodyPr/>
                    <a:lstStyle/>
                    <a:p>
                      <a:r>
                        <a:rPr lang="en-US" sz="2800"/>
                        <a:t>A person in recovery</a:t>
                      </a:r>
                    </a:p>
                  </a:txBody>
                  <a:tcPr/>
                </a:tc>
                <a:extLst>
                  <a:ext uri="{0D108BD9-81ED-4DB2-BD59-A6C34878D82A}">
                    <a16:rowId xmlns:a16="http://schemas.microsoft.com/office/drawing/2014/main" val="2992451398"/>
                  </a:ext>
                </a:extLst>
              </a:tr>
            </a:tbl>
          </a:graphicData>
        </a:graphic>
      </p:graphicFrame>
      <p:sp>
        <p:nvSpPr>
          <p:cNvPr id="2" name="Title 1"/>
          <p:cNvSpPr>
            <a:spLocks noGrp="1"/>
          </p:cNvSpPr>
          <p:nvPr>
            <p:ph type="title" idx="4294967295"/>
          </p:nvPr>
        </p:nvSpPr>
        <p:spPr>
          <a:xfrm>
            <a:off x="432604" y="216511"/>
            <a:ext cx="8536329" cy="1925320"/>
          </a:xfrm>
        </p:spPr>
        <p:txBody>
          <a:bodyPr>
            <a:noAutofit/>
          </a:bodyPr>
          <a:lstStyle/>
          <a:p>
            <a:r>
              <a:rPr lang="en-US" sz="4000" b="1">
                <a:latin typeface="+mn-lt"/>
              </a:rPr>
              <a:t>Change the Language </a:t>
            </a:r>
            <a:br>
              <a:rPr lang="en-US" sz="4000" b="1">
                <a:latin typeface="+mn-lt"/>
              </a:rPr>
            </a:br>
            <a:r>
              <a:rPr lang="en-US" sz="4000" b="1">
                <a:latin typeface="+mn-lt"/>
              </a:rPr>
              <a:t>by Role Modeling</a:t>
            </a:r>
            <a:br>
              <a:rPr lang="en-US" sz="4000" b="1">
                <a:latin typeface="+mn-lt"/>
              </a:rPr>
            </a:br>
            <a:r>
              <a:rPr lang="en-US" sz="4000" b="1">
                <a:latin typeface="+mn-lt"/>
              </a:rPr>
              <a:t>continued…</a:t>
            </a:r>
          </a:p>
        </p:txBody>
      </p:sp>
      <p:sp>
        <p:nvSpPr>
          <p:cNvPr id="4" name="Rectangle 3"/>
          <p:cNvSpPr/>
          <p:nvPr/>
        </p:nvSpPr>
        <p:spPr>
          <a:xfrm>
            <a:off x="544010" y="6439253"/>
            <a:ext cx="8189088" cy="400110"/>
          </a:xfrm>
          <a:prstGeom prst="rect">
            <a:avLst/>
          </a:prstGeom>
        </p:spPr>
        <p:txBody>
          <a:bodyPr wrap="square">
            <a:spAutoFit/>
          </a:bodyPr>
          <a:lstStyle/>
          <a:p>
            <a:r>
              <a:rPr lang="en-US" sz="1000">
                <a:solidFill>
                  <a:srgbClr val="3B3F4A"/>
                </a:solidFill>
                <a:latin typeface="Raleway"/>
              </a:rPr>
              <a:t>https://www.whitehouse.gov/sites/whitehouse.gov/files/images/Memo%20-%20Changing%20Federal%20Terminology%20Regrading%20Substance%20Use%20and%20Substance%20Use%20Disorders.pdf</a:t>
            </a:r>
            <a:endParaRPr lang="en-US" sz="1000"/>
          </a:p>
        </p:txBody>
      </p:sp>
      <p:sp>
        <p:nvSpPr>
          <p:cNvPr id="3" name="Rectangle 2">
            <a:extLst>
              <a:ext uri="{FF2B5EF4-FFF2-40B4-BE49-F238E27FC236}">
                <a16:creationId xmlns:a16="http://schemas.microsoft.com/office/drawing/2014/main" id="{6E729FAF-70DB-48F9-B84B-616ED971DF41}"/>
              </a:ext>
            </a:extLst>
          </p:cNvPr>
          <p:cNvSpPr/>
          <p:nvPr/>
        </p:nvSpPr>
        <p:spPr>
          <a:xfrm>
            <a:off x="544010" y="5535369"/>
            <a:ext cx="184731" cy="415498"/>
          </a:xfrm>
          <a:prstGeom prst="rect">
            <a:avLst/>
          </a:prstGeom>
        </p:spPr>
        <p:txBody>
          <a:bodyPr wrap="none" lIns="91440" tIns="45720" rIns="91440" bIns="45720" anchor="t">
            <a:spAutoFit/>
          </a:bodyPr>
          <a:lstStyle/>
          <a:p>
            <a:endParaRPr lang="en-US" sz="2100">
              <a:cs typeface="Calibri"/>
            </a:endParaRPr>
          </a:p>
        </p:txBody>
      </p:sp>
      <p:pic>
        <p:nvPicPr>
          <p:cNvPr id="6" name="Picture 5" descr="A group of people sitting at a table looking at papers">
            <a:extLst>
              <a:ext uri="{FF2B5EF4-FFF2-40B4-BE49-F238E27FC236}">
                <a16:creationId xmlns:a16="http://schemas.microsoft.com/office/drawing/2014/main" id="{4BA446EB-842A-48A5-891E-6B70A0AA7B1E}"/>
              </a:ext>
            </a:extLst>
          </p:cNvPr>
          <p:cNvPicPr>
            <a:picLocks noChangeAspect="1"/>
          </p:cNvPicPr>
          <p:nvPr/>
        </p:nvPicPr>
        <p:blipFill>
          <a:blip r:embed="rId2"/>
          <a:stretch>
            <a:fillRect/>
          </a:stretch>
        </p:blipFill>
        <p:spPr>
          <a:xfrm>
            <a:off x="5113272" y="170212"/>
            <a:ext cx="3537567" cy="1944020"/>
          </a:xfrm>
          <a:prstGeom prst="rect">
            <a:avLst/>
          </a:prstGeom>
        </p:spPr>
      </p:pic>
    </p:spTree>
    <p:extLst>
      <p:ext uri="{BB962C8B-B14F-4D97-AF65-F5344CB8AC3E}">
        <p14:creationId xmlns:p14="http://schemas.microsoft.com/office/powerpoint/2010/main" val="3892434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248140"/>
            <a:ext cx="8072119" cy="1064393"/>
          </a:xfrm>
          <a:prstGeom prst="rect">
            <a:avLst/>
          </a:prstGeom>
        </p:spPr>
        <p:txBody>
          <a:bodyPr vert="horz" wrap="square" lIns="0" tIns="322579" rIns="0" bIns="0" rtlCol="0">
            <a:spAutoFit/>
          </a:bodyPr>
          <a:lstStyle/>
          <a:p>
            <a:pPr marL="12700">
              <a:lnSpc>
                <a:spcPct val="100000"/>
              </a:lnSpc>
            </a:pPr>
            <a:r>
              <a:rPr spc="-5">
                <a:latin typeface="Calibri"/>
                <a:cs typeface="Calibri"/>
              </a:rPr>
              <a:t>Th</a:t>
            </a:r>
            <a:r>
              <a:rPr>
                <a:latin typeface="Calibri"/>
                <a:cs typeface="Calibri"/>
              </a:rPr>
              <a:t>e</a:t>
            </a:r>
            <a:r>
              <a:rPr spc="5">
                <a:latin typeface="Calibri"/>
                <a:cs typeface="Calibri"/>
              </a:rPr>
              <a:t> </a:t>
            </a:r>
            <a:r>
              <a:rPr spc="-5">
                <a:latin typeface="Calibri"/>
                <a:cs typeface="Calibri"/>
              </a:rPr>
              <a:t>Opioi</a:t>
            </a:r>
            <a:r>
              <a:rPr>
                <a:latin typeface="Calibri"/>
                <a:cs typeface="Calibri"/>
              </a:rPr>
              <a:t>d</a:t>
            </a:r>
            <a:r>
              <a:rPr spc="5">
                <a:latin typeface="Calibri"/>
                <a:cs typeface="Calibri"/>
              </a:rPr>
              <a:t> </a:t>
            </a:r>
            <a:r>
              <a:rPr spc="-5">
                <a:latin typeface="Calibri"/>
                <a:cs typeface="Calibri"/>
              </a:rPr>
              <a:t>Epidem</a:t>
            </a:r>
            <a:r>
              <a:rPr spc="-10">
                <a:latin typeface="Calibri"/>
                <a:cs typeface="Calibri"/>
              </a:rPr>
              <a:t>i</a:t>
            </a:r>
            <a:r>
              <a:rPr>
                <a:latin typeface="Calibri"/>
                <a:cs typeface="Calibri"/>
              </a:rPr>
              <a:t>c</a:t>
            </a:r>
          </a:p>
        </p:txBody>
      </p:sp>
      <p:sp>
        <p:nvSpPr>
          <p:cNvPr id="3" name="object 3"/>
          <p:cNvSpPr txBox="1"/>
          <p:nvPr/>
        </p:nvSpPr>
        <p:spPr>
          <a:xfrm>
            <a:off x="3248025" y="1456648"/>
            <a:ext cx="5458818" cy="4524315"/>
          </a:xfrm>
          <a:prstGeom prst="rect">
            <a:avLst/>
          </a:prstGeom>
        </p:spPr>
        <p:txBody>
          <a:bodyPr vert="horz" wrap="square" lIns="0" tIns="0" rIns="0" bIns="0" rtlCol="0" anchor="t">
            <a:spAutoFit/>
          </a:bodyPr>
          <a:lstStyle/>
          <a:p>
            <a:pPr marL="12700">
              <a:tabLst>
                <a:tab pos="355600" algn="l"/>
              </a:tabLst>
            </a:pPr>
            <a:r>
              <a:rPr lang="en-US" sz="3200" spc="-25">
                <a:cs typeface="Calibri"/>
              </a:rPr>
              <a:t>D</a:t>
            </a:r>
            <a:r>
              <a:rPr lang="en-US" sz="3200" spc="-20">
                <a:cs typeface="Calibri"/>
              </a:rPr>
              <a:t>r</a:t>
            </a:r>
            <a:r>
              <a:rPr lang="en-US" sz="3200" spc="-5">
                <a:cs typeface="Calibri"/>
              </a:rPr>
              <a:t>u</a:t>
            </a:r>
            <a:r>
              <a:rPr lang="en-US" sz="3200">
                <a:cs typeface="Calibri"/>
              </a:rPr>
              <a:t>g</a:t>
            </a:r>
            <a:r>
              <a:rPr lang="en-US" sz="3200" spc="10">
                <a:cs typeface="Calibri"/>
              </a:rPr>
              <a:t> </a:t>
            </a:r>
            <a:r>
              <a:rPr lang="en-US" sz="3200" spc="-5">
                <a:cs typeface="Calibri"/>
              </a:rPr>
              <a:t>o</a:t>
            </a:r>
            <a:r>
              <a:rPr lang="en-US" sz="3200" spc="-30">
                <a:cs typeface="Calibri"/>
              </a:rPr>
              <a:t>v</a:t>
            </a:r>
            <a:r>
              <a:rPr lang="en-US" sz="3200" spc="-15">
                <a:cs typeface="Calibri"/>
              </a:rPr>
              <a:t>e</a:t>
            </a:r>
            <a:r>
              <a:rPr lang="en-US" sz="3200" spc="-55">
                <a:cs typeface="Calibri"/>
              </a:rPr>
              <a:t>r</a:t>
            </a:r>
            <a:r>
              <a:rPr lang="en-US" sz="3200" spc="-5">
                <a:cs typeface="Calibri"/>
              </a:rPr>
              <a:t>dos</a:t>
            </a:r>
            <a:r>
              <a:rPr lang="en-US" sz="3200">
                <a:cs typeface="Calibri"/>
              </a:rPr>
              <a:t>e</a:t>
            </a:r>
            <a:r>
              <a:rPr lang="en-US" sz="3200" spc="-25">
                <a:cs typeface="Calibri"/>
              </a:rPr>
              <a:t> </a:t>
            </a:r>
            <a:r>
              <a:rPr lang="en-US" sz="3200">
                <a:cs typeface="Calibri"/>
              </a:rPr>
              <a:t>is</a:t>
            </a:r>
            <a:r>
              <a:rPr lang="en-US" sz="3200" spc="-5">
                <a:cs typeface="Calibri"/>
              </a:rPr>
              <a:t> </a:t>
            </a:r>
            <a:r>
              <a:rPr lang="en-US" sz="3200" spc="-15">
                <a:cs typeface="Calibri"/>
              </a:rPr>
              <a:t>the </a:t>
            </a:r>
            <a:r>
              <a:rPr lang="en-US" sz="3200" b="1">
                <a:cs typeface="Calibri"/>
              </a:rPr>
              <a:t>leading</a:t>
            </a:r>
            <a:r>
              <a:rPr lang="en-US" sz="3200" b="1" spc="-15">
                <a:cs typeface="Calibri"/>
              </a:rPr>
              <a:t> </a:t>
            </a:r>
            <a:r>
              <a:rPr lang="en-US" sz="3200" b="1" spc="-45">
                <a:cs typeface="Calibri"/>
              </a:rPr>
              <a:t>c</a:t>
            </a:r>
            <a:r>
              <a:rPr lang="en-US" sz="3200" b="1">
                <a:cs typeface="Calibri"/>
              </a:rPr>
              <a:t>ause</a:t>
            </a:r>
            <a:r>
              <a:rPr lang="en-US" sz="3200" b="1" spc="-25">
                <a:cs typeface="Calibri"/>
              </a:rPr>
              <a:t> </a:t>
            </a:r>
            <a:r>
              <a:rPr lang="en-US" sz="3200" b="1" spc="-5">
                <a:cs typeface="Calibri"/>
              </a:rPr>
              <a:t>o</a:t>
            </a:r>
            <a:r>
              <a:rPr lang="en-US" sz="3200" b="1">
                <a:cs typeface="Calibri"/>
              </a:rPr>
              <a:t>f</a:t>
            </a:r>
            <a:r>
              <a:rPr lang="en-US" sz="3200" b="1" spc="-5">
                <a:cs typeface="Calibri"/>
              </a:rPr>
              <a:t> uni</a:t>
            </a:r>
            <a:r>
              <a:rPr lang="en-US" sz="3200" b="1" spc="-25">
                <a:cs typeface="Calibri"/>
              </a:rPr>
              <a:t>n</a:t>
            </a:r>
            <a:r>
              <a:rPr lang="en-US" sz="3200" b="1" spc="-40">
                <a:cs typeface="Calibri"/>
              </a:rPr>
              <a:t>t</a:t>
            </a:r>
            <a:r>
              <a:rPr lang="en-US" sz="3200" b="1" spc="-15">
                <a:cs typeface="Calibri"/>
              </a:rPr>
              <a:t>e</a:t>
            </a:r>
            <a:r>
              <a:rPr lang="en-US" sz="3200" b="1" spc="-45">
                <a:cs typeface="Calibri"/>
              </a:rPr>
              <a:t>n</a:t>
            </a:r>
            <a:r>
              <a:rPr lang="en-US" sz="3200" b="1">
                <a:cs typeface="Calibri"/>
              </a:rPr>
              <a:t>tional injury</a:t>
            </a:r>
            <a:r>
              <a:rPr lang="en-US" sz="3200" b="1" spc="-15">
                <a:cs typeface="Calibri"/>
              </a:rPr>
              <a:t> </a:t>
            </a:r>
            <a:r>
              <a:rPr lang="en-US" sz="3200" b="1" spc="-5">
                <a:cs typeface="Calibri"/>
              </a:rPr>
              <a:t>de</a:t>
            </a:r>
            <a:r>
              <a:rPr lang="en-US" sz="3200" b="1" spc="-20">
                <a:cs typeface="Calibri"/>
              </a:rPr>
              <a:t>a</a:t>
            </a:r>
            <a:r>
              <a:rPr lang="en-US" sz="3200" b="1">
                <a:cs typeface="Calibri"/>
              </a:rPr>
              <a:t>ths</a:t>
            </a:r>
            <a:r>
              <a:rPr lang="en-US" sz="3200" b="1" spc="-35">
                <a:cs typeface="Calibri"/>
              </a:rPr>
              <a:t> </a:t>
            </a:r>
            <a:r>
              <a:rPr lang="en-US" sz="3200">
                <a:cs typeface="Calibri"/>
              </a:rPr>
              <a:t>in</a:t>
            </a:r>
            <a:r>
              <a:rPr lang="en-US" sz="3200" spc="-5">
                <a:cs typeface="Calibri"/>
              </a:rPr>
              <a:t> </a:t>
            </a:r>
            <a:r>
              <a:rPr lang="en-US" sz="3200">
                <a:cs typeface="Calibri"/>
              </a:rPr>
              <a:t>the U.S. (25-64 </a:t>
            </a:r>
            <a:r>
              <a:rPr lang="en-US" sz="3200" err="1">
                <a:cs typeface="Calibri"/>
              </a:rPr>
              <a:t>yrs</a:t>
            </a:r>
            <a:r>
              <a:rPr lang="en-US" sz="3200">
                <a:cs typeface="Calibri"/>
              </a:rPr>
              <a:t>).</a:t>
            </a:r>
            <a:r>
              <a:rPr lang="en-US" sz="3200" baseline="30000">
                <a:cs typeface="Calibri"/>
              </a:rPr>
              <a:t>1</a:t>
            </a:r>
            <a:endParaRPr lang="en-US" sz="3200">
              <a:cs typeface="Calibri"/>
            </a:endParaRPr>
          </a:p>
          <a:p>
            <a:pPr marL="12700">
              <a:tabLst>
                <a:tab pos="355600" algn="l"/>
              </a:tabLst>
            </a:pPr>
            <a:endParaRPr lang="en-US" sz="3200">
              <a:cs typeface="Calibri"/>
            </a:endParaRPr>
          </a:p>
          <a:p>
            <a:pPr marL="12700">
              <a:tabLst>
                <a:tab pos="355600" algn="l"/>
              </a:tabLst>
            </a:pPr>
            <a:r>
              <a:rPr lang="en-US" sz="3200">
                <a:cs typeface="Calibri"/>
              </a:rPr>
              <a:t>The majority of opioid overdoses</a:t>
            </a:r>
            <a:r>
              <a:rPr lang="en-US" sz="3200">
                <a:cs typeface="Calibri"/>
                <a:sym typeface="Wingdings" panose="05000000000000000000" pitchFamily="2" charset="2"/>
              </a:rPr>
              <a:t> happen… </a:t>
            </a:r>
            <a:r>
              <a:rPr lang="en-US" sz="4000" b="1">
                <a:cs typeface="Calibri"/>
                <a:sym typeface="Wingdings" panose="05000000000000000000" pitchFamily="2" charset="2"/>
              </a:rPr>
              <a:t>at home, alone.</a:t>
            </a:r>
            <a:r>
              <a:rPr lang="en-US" sz="4000" b="1" baseline="30000">
                <a:cs typeface="Calibri"/>
                <a:sym typeface="Wingdings" panose="05000000000000000000" pitchFamily="2" charset="2"/>
              </a:rPr>
              <a:t>2</a:t>
            </a:r>
            <a:endParaRPr lang="en-US" sz="4000" b="1">
              <a:cs typeface="Calibri"/>
              <a:sym typeface="Wingdings" panose="05000000000000000000" pitchFamily="2" charset="2"/>
            </a:endParaRPr>
          </a:p>
          <a:p>
            <a:pPr marL="12700">
              <a:tabLst>
                <a:tab pos="355600" algn="l"/>
              </a:tabLst>
            </a:pPr>
            <a:endParaRPr lang="en-US" sz="2800">
              <a:cs typeface="Calibri"/>
              <a:sym typeface="Wingdings" panose="05000000000000000000" pitchFamily="2" charset="2"/>
            </a:endParaRPr>
          </a:p>
          <a:p>
            <a:pPr marL="12700" lvl="1">
              <a:tabLst>
                <a:tab pos="355600" algn="l"/>
              </a:tabLst>
            </a:pPr>
            <a:r>
              <a:rPr lang="en-US" sz="3200" b="1">
                <a:solidFill>
                  <a:srgbClr val="C00000"/>
                </a:solidFill>
              </a:rPr>
              <a:t>5+ Arizonans die per day </a:t>
            </a:r>
            <a:endParaRPr lang="en-US" sz="3200" b="1">
              <a:solidFill>
                <a:srgbClr val="C00000"/>
              </a:solidFill>
              <a:cs typeface="Calibri"/>
            </a:endParaRPr>
          </a:p>
          <a:p>
            <a:pPr marL="12700" lvl="1">
              <a:tabLst>
                <a:tab pos="355600" algn="l"/>
              </a:tabLst>
            </a:pPr>
            <a:r>
              <a:rPr lang="en-US" sz="3200" b="1">
                <a:solidFill>
                  <a:srgbClr val="C00000"/>
                </a:solidFill>
              </a:rPr>
              <a:t>from an opioid overdose</a:t>
            </a:r>
            <a:r>
              <a:rPr lang="en-US" sz="3400" b="1">
                <a:solidFill>
                  <a:srgbClr val="C00000"/>
                </a:solidFill>
              </a:rPr>
              <a:t>.</a:t>
            </a:r>
            <a:r>
              <a:rPr lang="en-US" sz="3400" b="1" baseline="30000">
                <a:solidFill>
                  <a:srgbClr val="C00000"/>
                </a:solidFill>
              </a:rPr>
              <a:t>2</a:t>
            </a:r>
            <a:r>
              <a:rPr lang="en-US" sz="3400" b="1">
                <a:solidFill>
                  <a:srgbClr val="C00000"/>
                </a:solidFill>
              </a:rPr>
              <a:t> </a:t>
            </a:r>
            <a:endParaRPr lang="en-US" sz="1600">
              <a:cs typeface="Calibri"/>
            </a:endParaRPr>
          </a:p>
        </p:txBody>
      </p:sp>
      <p:sp>
        <p:nvSpPr>
          <p:cNvPr id="6" name="Flowchart: Connector 5"/>
          <p:cNvSpPr/>
          <p:nvPr/>
        </p:nvSpPr>
        <p:spPr>
          <a:xfrm>
            <a:off x="2107892" y="6115415"/>
            <a:ext cx="336460" cy="33646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pic>
        <p:nvPicPr>
          <p:cNvPr id="5" name="Picture 4" descr="A person looking out window">
            <a:extLst>
              <a:ext uri="{FF2B5EF4-FFF2-40B4-BE49-F238E27FC236}">
                <a16:creationId xmlns:a16="http://schemas.microsoft.com/office/drawing/2014/main" id="{EB085C83-35C8-40D3-A730-6534D4E63E50}"/>
              </a:ext>
            </a:extLst>
          </p:cNvPr>
          <p:cNvPicPr>
            <a:picLocks noChangeAspect="1"/>
          </p:cNvPicPr>
          <p:nvPr/>
        </p:nvPicPr>
        <p:blipFill>
          <a:blip r:embed="rId3"/>
          <a:stretch>
            <a:fillRect/>
          </a:stretch>
        </p:blipFill>
        <p:spPr>
          <a:xfrm>
            <a:off x="251425" y="1576603"/>
            <a:ext cx="2855942" cy="4284404"/>
          </a:xfrm>
          <a:prstGeom prst="rect">
            <a:avLst/>
          </a:prstGeom>
        </p:spPr>
      </p:pic>
      <p:sp>
        <p:nvSpPr>
          <p:cNvPr id="7" name="Rectangle 6">
            <a:extLst>
              <a:ext uri="{FF2B5EF4-FFF2-40B4-BE49-F238E27FC236}">
                <a16:creationId xmlns:a16="http://schemas.microsoft.com/office/drawing/2014/main" id="{0750D32F-8FB6-463A-92F4-9A8E2A84AD91}"/>
              </a:ext>
            </a:extLst>
          </p:cNvPr>
          <p:cNvSpPr/>
          <p:nvPr/>
        </p:nvSpPr>
        <p:spPr>
          <a:xfrm>
            <a:off x="40368" y="6409805"/>
            <a:ext cx="6706144" cy="400110"/>
          </a:xfrm>
          <a:prstGeom prst="rect">
            <a:avLst/>
          </a:prstGeom>
        </p:spPr>
        <p:txBody>
          <a:bodyPr wrap="square" lIns="91440" tIns="45720" rIns="91440" bIns="45720" anchor="t">
            <a:spAutoFit/>
          </a:bodyPr>
          <a:lstStyle/>
          <a:p>
            <a:pPr marL="12700">
              <a:tabLst>
                <a:tab pos="355600" algn="l"/>
              </a:tabLst>
            </a:pPr>
            <a:r>
              <a:rPr lang="en-US" sz="1000"/>
              <a:t>1. https://www.cdc.gov/injury/wisqars/pdf/leading_causes_of_injury_deaths_highlighting_unintentional_2017-508.pdf</a:t>
            </a:r>
          </a:p>
          <a:p>
            <a:pPr marL="12700">
              <a:tabLst>
                <a:tab pos="355600" algn="l"/>
              </a:tabLst>
            </a:pPr>
            <a:r>
              <a:rPr lang="en-US" sz="1000">
                <a:cs typeface="Calibri"/>
              </a:rPr>
              <a:t>2. Data from ADHS Jan 2022 Opioid Report: https://azdhs.gov/opioids </a:t>
            </a:r>
          </a:p>
        </p:txBody>
      </p:sp>
      <p:sp>
        <p:nvSpPr>
          <p:cNvPr id="9" name="Rectangle 8">
            <a:extLst>
              <a:ext uri="{FF2B5EF4-FFF2-40B4-BE49-F238E27FC236}">
                <a16:creationId xmlns:a16="http://schemas.microsoft.com/office/drawing/2014/main" id="{97950450-95F2-42FB-9AD4-5744DED4F0BD}"/>
              </a:ext>
            </a:extLst>
          </p:cNvPr>
          <p:cNvSpPr/>
          <p:nvPr/>
        </p:nvSpPr>
        <p:spPr>
          <a:xfrm>
            <a:off x="251425" y="5647766"/>
            <a:ext cx="1838965" cy="215444"/>
          </a:xfrm>
          <a:prstGeom prst="rect">
            <a:avLst/>
          </a:prstGeom>
        </p:spPr>
        <p:txBody>
          <a:bodyPr wrap="none">
            <a:spAutoFit/>
          </a:bodyPr>
          <a:lstStyle/>
          <a:p>
            <a:r>
              <a:rPr lang="en-US" sz="800">
                <a:solidFill>
                  <a:schemeClr val="bg1"/>
                </a:solidFill>
              </a:rPr>
              <a:t>Photo by Marina </a:t>
            </a:r>
            <a:r>
              <a:rPr lang="en-US" sz="800" err="1">
                <a:solidFill>
                  <a:schemeClr val="bg1"/>
                </a:solidFill>
              </a:rPr>
              <a:t>Khrapova</a:t>
            </a:r>
            <a:r>
              <a:rPr lang="en-US" sz="800">
                <a:solidFill>
                  <a:schemeClr val="bg1"/>
                </a:solidFill>
              </a:rPr>
              <a:t> on Unsplash</a:t>
            </a:r>
          </a:p>
        </p:txBody>
      </p:sp>
    </p:spTree>
    <p:extLst>
      <p:ext uri="{BB962C8B-B14F-4D97-AF65-F5344CB8AC3E}">
        <p14:creationId xmlns:p14="http://schemas.microsoft.com/office/powerpoint/2010/main" val="3160664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9142" y="532705"/>
            <a:ext cx="5950826" cy="1325563"/>
          </a:xfrm>
        </p:spPr>
        <p:txBody>
          <a:bodyPr>
            <a:normAutofit fontScale="90000"/>
          </a:bodyPr>
          <a:lstStyle/>
          <a:p>
            <a:r>
              <a:rPr lang="en-US" b="1"/>
              <a:t>Understanding Addiction</a:t>
            </a:r>
          </a:p>
        </p:txBody>
      </p:sp>
      <p:sp>
        <p:nvSpPr>
          <p:cNvPr id="3" name="Content Placeholder 2"/>
          <p:cNvSpPr>
            <a:spLocks noGrp="1"/>
          </p:cNvSpPr>
          <p:nvPr>
            <p:ph idx="1"/>
          </p:nvPr>
        </p:nvSpPr>
        <p:spPr>
          <a:xfrm>
            <a:off x="415070" y="2617470"/>
            <a:ext cx="8603200" cy="2805736"/>
          </a:xfrm>
        </p:spPr>
        <p:txBody>
          <a:bodyPr vert="horz" lIns="91440" tIns="45720" rIns="91440" bIns="45720" rtlCol="0" anchor="t">
            <a:noAutofit/>
          </a:bodyPr>
          <a:lstStyle/>
          <a:p>
            <a:pPr marL="0" indent="0">
              <a:buNone/>
            </a:pPr>
            <a:r>
              <a:rPr lang="en-US" sz="3000" b="1"/>
              <a:t>Addiction </a:t>
            </a:r>
            <a:r>
              <a:rPr lang="en-US" sz="3000"/>
              <a:t>is </a:t>
            </a:r>
            <a:r>
              <a:rPr lang="en-US" sz="3000" b="1"/>
              <a:t>NOT a moral failing. </a:t>
            </a:r>
          </a:p>
          <a:p>
            <a:pPr marL="0" indent="0">
              <a:buNone/>
            </a:pPr>
            <a:r>
              <a:rPr lang="en-US" sz="3000"/>
              <a:t>It is a chronic, relapsing brain disease.</a:t>
            </a:r>
            <a:endParaRPr lang="en-US" sz="3000">
              <a:cs typeface="Calibri"/>
            </a:endParaRPr>
          </a:p>
          <a:p>
            <a:pPr lvl="1">
              <a:buFont typeface="Wingdings" panose="05000000000000000000" pitchFamily="2" charset="2"/>
              <a:buChar char="Ø"/>
            </a:pPr>
            <a:r>
              <a:rPr lang="en-US" sz="3000"/>
              <a:t>Addiction changes brain functioning and structure. </a:t>
            </a:r>
            <a:endParaRPr lang="en-US" sz="3000">
              <a:cs typeface="Calibri"/>
            </a:endParaRPr>
          </a:p>
          <a:p>
            <a:pPr marL="0" indent="0">
              <a:buNone/>
            </a:pPr>
            <a:endParaRPr lang="en-US" sz="3000"/>
          </a:p>
          <a:p>
            <a:pPr marL="0" indent="0">
              <a:buNone/>
            </a:pPr>
            <a:r>
              <a:rPr lang="en-US" sz="3000"/>
              <a:t>Hereditary, environmental &amp; social factors contribute.</a:t>
            </a:r>
            <a:endParaRPr lang="en-US" sz="3000">
              <a:cs typeface="Calibri"/>
            </a:endParaRPr>
          </a:p>
        </p:txBody>
      </p:sp>
      <p:sp>
        <p:nvSpPr>
          <p:cNvPr id="9" name="Flowchart: Connector 8"/>
          <p:cNvSpPr/>
          <p:nvPr/>
        </p:nvSpPr>
        <p:spPr>
          <a:xfrm>
            <a:off x="3032805" y="6095502"/>
            <a:ext cx="336460" cy="33646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pic>
        <p:nvPicPr>
          <p:cNvPr id="8" name="Picture 7" descr="Drawing of brain">
            <a:extLst>
              <a:ext uri="{FF2B5EF4-FFF2-40B4-BE49-F238E27FC236}">
                <a16:creationId xmlns:a16="http://schemas.microsoft.com/office/drawing/2014/main" id="{48DC67C3-14A0-7E40-9192-8836330007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921" y="365126"/>
            <a:ext cx="2159879" cy="1660723"/>
          </a:xfrm>
          <a:prstGeom prst="rect">
            <a:avLst/>
          </a:prstGeom>
        </p:spPr>
      </p:pic>
    </p:spTree>
    <p:extLst>
      <p:ext uri="{BB962C8B-B14F-4D97-AF65-F5344CB8AC3E}">
        <p14:creationId xmlns:p14="http://schemas.microsoft.com/office/powerpoint/2010/main" val="2895106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173" y="161491"/>
            <a:ext cx="8315653" cy="1325563"/>
          </a:xfrm>
        </p:spPr>
        <p:txBody>
          <a:bodyPr>
            <a:normAutofit fontScale="90000"/>
          </a:bodyPr>
          <a:lstStyle/>
          <a:p>
            <a:r>
              <a:rPr lang="en-US" b="1"/>
              <a:t>Childhood Trauma &amp; Substance Use</a:t>
            </a:r>
          </a:p>
        </p:txBody>
      </p:sp>
      <p:sp>
        <p:nvSpPr>
          <p:cNvPr id="3" name="Content Placeholder 2"/>
          <p:cNvSpPr>
            <a:spLocks noGrp="1"/>
          </p:cNvSpPr>
          <p:nvPr>
            <p:ph idx="1"/>
          </p:nvPr>
        </p:nvSpPr>
        <p:spPr>
          <a:xfrm>
            <a:off x="328979" y="4660208"/>
            <a:ext cx="8147023" cy="1711977"/>
          </a:xfrm>
        </p:spPr>
        <p:txBody>
          <a:bodyPr vert="horz" lIns="91440" tIns="45720" rIns="91440" bIns="45720" rtlCol="0" anchor="t">
            <a:normAutofit/>
          </a:bodyPr>
          <a:lstStyle/>
          <a:p>
            <a:pPr marL="0" indent="0">
              <a:buNone/>
            </a:pPr>
            <a:r>
              <a:rPr lang="en-US" b="1"/>
              <a:t>Resiliency</a:t>
            </a:r>
            <a:r>
              <a:rPr lang="en-US"/>
              <a:t> &amp; </a:t>
            </a:r>
            <a:r>
              <a:rPr lang="en-US" b="1"/>
              <a:t>Protective Factors </a:t>
            </a:r>
            <a:r>
              <a:rPr lang="en-US"/>
              <a:t>help prevent &amp; address ACEs.		</a:t>
            </a:r>
            <a:endParaRPr lang="en-US">
              <a:cs typeface="Calibri"/>
            </a:endParaRPr>
          </a:p>
        </p:txBody>
      </p:sp>
      <p:sp>
        <p:nvSpPr>
          <p:cNvPr id="5" name="Rectangle 4"/>
          <p:cNvSpPr/>
          <p:nvPr/>
        </p:nvSpPr>
        <p:spPr>
          <a:xfrm>
            <a:off x="6356344" y="6439489"/>
            <a:ext cx="3631325" cy="323165"/>
          </a:xfrm>
          <a:prstGeom prst="rect">
            <a:avLst/>
          </a:prstGeom>
        </p:spPr>
        <p:txBody>
          <a:bodyPr wrap="square">
            <a:spAutoFit/>
          </a:bodyPr>
          <a:lstStyle/>
          <a:p>
            <a:pPr marL="342900" indent="-342900">
              <a:buAutoNum type="arabicPeriod"/>
            </a:pPr>
            <a:r>
              <a:rPr lang="en-US" sz="1500"/>
              <a:t>CDC and Kaiser Permanente</a:t>
            </a:r>
          </a:p>
        </p:txBody>
      </p:sp>
      <p:sp>
        <p:nvSpPr>
          <p:cNvPr id="9" name="Flowchart: Connector 8"/>
          <p:cNvSpPr/>
          <p:nvPr/>
        </p:nvSpPr>
        <p:spPr>
          <a:xfrm>
            <a:off x="3032805" y="6095502"/>
            <a:ext cx="336460" cy="33646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pic>
        <p:nvPicPr>
          <p:cNvPr id="7" name="Picture 6" descr="A child holding a feather">
            <a:extLst>
              <a:ext uri="{FF2B5EF4-FFF2-40B4-BE49-F238E27FC236}">
                <a16:creationId xmlns:a16="http://schemas.microsoft.com/office/drawing/2014/main" id="{191A8F19-7B8F-4521-A3E1-C82DF3D52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780" y="1236887"/>
            <a:ext cx="3015017" cy="2119591"/>
          </a:xfrm>
          <a:prstGeom prst="rect">
            <a:avLst/>
          </a:prstGeom>
        </p:spPr>
      </p:pic>
      <p:sp>
        <p:nvSpPr>
          <p:cNvPr id="6" name="Rectangle 5">
            <a:extLst>
              <a:ext uri="{FF2B5EF4-FFF2-40B4-BE49-F238E27FC236}">
                <a16:creationId xmlns:a16="http://schemas.microsoft.com/office/drawing/2014/main" id="{3497CDA3-A8AF-4893-BFC8-FC4AAD8D3783}"/>
              </a:ext>
            </a:extLst>
          </p:cNvPr>
          <p:cNvSpPr/>
          <p:nvPr/>
        </p:nvSpPr>
        <p:spPr>
          <a:xfrm>
            <a:off x="3778692" y="1120676"/>
            <a:ext cx="5041387" cy="3108543"/>
          </a:xfrm>
          <a:prstGeom prst="rect">
            <a:avLst/>
          </a:prstGeom>
        </p:spPr>
        <p:txBody>
          <a:bodyPr wrap="square" lIns="91440" tIns="45720" rIns="91440" bIns="45720" anchor="t">
            <a:spAutoFit/>
          </a:bodyPr>
          <a:lstStyle/>
          <a:p>
            <a:r>
              <a:rPr lang="en-US" sz="2800"/>
              <a:t>There is a </a:t>
            </a:r>
            <a:r>
              <a:rPr lang="en-US" sz="2800" b="1"/>
              <a:t>strong correlation </a:t>
            </a:r>
            <a:r>
              <a:rPr lang="en-US" sz="2800"/>
              <a:t>between </a:t>
            </a:r>
            <a:r>
              <a:rPr lang="en-US" sz="2800" b="1"/>
              <a:t>childhood trauma </a:t>
            </a:r>
            <a:r>
              <a:rPr lang="en-US" sz="2800"/>
              <a:t>and the development of </a:t>
            </a:r>
            <a:r>
              <a:rPr lang="en-US" sz="2800" b="1"/>
              <a:t>substance use disorders</a:t>
            </a:r>
            <a:r>
              <a:rPr lang="en-US" sz="2800"/>
              <a:t>.</a:t>
            </a:r>
            <a:r>
              <a:rPr lang="en-US" sz="2800" baseline="30000"/>
              <a:t>1</a:t>
            </a:r>
            <a:r>
              <a:rPr lang="en-US" sz="2800"/>
              <a:t> </a:t>
            </a:r>
            <a:endParaRPr lang="en-US" sz="2800">
              <a:cs typeface="Calibri"/>
            </a:endParaRPr>
          </a:p>
          <a:p>
            <a:endParaRPr lang="en-US" sz="2800">
              <a:cs typeface="Calibri"/>
            </a:endParaRPr>
          </a:p>
          <a:p>
            <a:r>
              <a:rPr lang="en-US" sz="2800" b="1"/>
              <a:t>ACEs</a:t>
            </a:r>
            <a:r>
              <a:rPr lang="en-US" sz="2800"/>
              <a:t>: Adverse Childhood Experiences</a:t>
            </a:r>
            <a:endParaRPr lang="en-US" sz="2800">
              <a:cs typeface="Calibri"/>
            </a:endParaRPr>
          </a:p>
        </p:txBody>
      </p:sp>
    </p:spTree>
    <p:extLst>
      <p:ext uri="{BB962C8B-B14F-4D97-AF65-F5344CB8AC3E}">
        <p14:creationId xmlns:p14="http://schemas.microsoft.com/office/powerpoint/2010/main" val="1874483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14F6-BAA0-4B99-B193-820BAF9C9081}"/>
              </a:ext>
            </a:extLst>
          </p:cNvPr>
          <p:cNvSpPr>
            <a:spLocks noGrp="1"/>
          </p:cNvSpPr>
          <p:nvPr>
            <p:ph type="title"/>
          </p:nvPr>
        </p:nvSpPr>
        <p:spPr>
          <a:xfrm>
            <a:off x="299347" y="132001"/>
            <a:ext cx="7886700" cy="1325563"/>
          </a:xfrm>
        </p:spPr>
        <p:txBody>
          <a:bodyPr>
            <a:normAutofit/>
          </a:bodyPr>
          <a:lstStyle/>
          <a:p>
            <a:r>
              <a:rPr lang="en-US" sz="4800" b="1"/>
              <a:t>Resiliency Factors</a:t>
            </a:r>
          </a:p>
        </p:txBody>
      </p:sp>
      <p:sp>
        <p:nvSpPr>
          <p:cNvPr id="3" name="Content Placeholder 2">
            <a:extLst>
              <a:ext uri="{FF2B5EF4-FFF2-40B4-BE49-F238E27FC236}">
                <a16:creationId xmlns:a16="http://schemas.microsoft.com/office/drawing/2014/main" id="{7C51D668-E544-4EDC-93DE-367AC2398869}"/>
              </a:ext>
            </a:extLst>
          </p:cNvPr>
          <p:cNvSpPr>
            <a:spLocks noGrp="1"/>
          </p:cNvSpPr>
          <p:nvPr>
            <p:ph idx="4294967295"/>
          </p:nvPr>
        </p:nvSpPr>
        <p:spPr>
          <a:xfrm>
            <a:off x="299347" y="1392238"/>
            <a:ext cx="6112339" cy="854075"/>
          </a:xfrm>
        </p:spPr>
        <p:txBody>
          <a:bodyPr>
            <a:normAutofit fontScale="92500"/>
          </a:bodyPr>
          <a:lstStyle/>
          <a:p>
            <a:pPr marL="0" indent="0">
              <a:buNone/>
            </a:pPr>
            <a:r>
              <a:rPr lang="en-US" sz="2400"/>
              <a:t>There are  positive things that can lessen the impact of ACEs and allow people to adapt to adversity</a:t>
            </a:r>
            <a:r>
              <a:rPr lang="en-US" sz="2400" baseline="30000"/>
              <a:t> 1</a:t>
            </a:r>
            <a:endParaRPr lang="en-US" sz="2400"/>
          </a:p>
          <a:p>
            <a:endParaRPr lang="en-US">
              <a:highlight>
                <a:srgbClr val="FFFF00"/>
              </a:highlight>
            </a:endParaRPr>
          </a:p>
          <a:p>
            <a:endParaRPr lang="en-US">
              <a:highlight>
                <a:srgbClr val="FFFF00"/>
              </a:highlight>
            </a:endParaRPr>
          </a:p>
        </p:txBody>
      </p:sp>
      <p:pic>
        <p:nvPicPr>
          <p:cNvPr id="4" name="Content Placeholder 4" descr="A seedling growing in dirt">
            <a:extLst>
              <a:ext uri="{FF2B5EF4-FFF2-40B4-BE49-F238E27FC236}">
                <a16:creationId xmlns:a16="http://schemas.microsoft.com/office/drawing/2014/main" id="{F9D90B7F-307D-49CC-9DED-1BCA3B219516}"/>
              </a:ext>
            </a:extLst>
          </p:cNvPr>
          <p:cNvPicPr>
            <a:picLocks noChangeAspect="1"/>
          </p:cNvPicPr>
          <p:nvPr/>
        </p:nvPicPr>
        <p:blipFill>
          <a:blip r:embed="rId3"/>
          <a:stretch>
            <a:fillRect/>
          </a:stretch>
        </p:blipFill>
        <p:spPr>
          <a:xfrm>
            <a:off x="6687109" y="533378"/>
            <a:ext cx="2239177" cy="1492784"/>
          </a:xfrm>
          <a:prstGeom prst="rect">
            <a:avLst/>
          </a:prstGeom>
        </p:spPr>
      </p:pic>
      <p:graphicFrame>
        <p:nvGraphicFramePr>
          <p:cNvPr id="5" name="Table 4">
            <a:extLst>
              <a:ext uri="{FF2B5EF4-FFF2-40B4-BE49-F238E27FC236}">
                <a16:creationId xmlns:a16="http://schemas.microsoft.com/office/drawing/2014/main" id="{8AF0D168-021E-463A-9E89-5CAFBB00DF35}"/>
              </a:ext>
            </a:extLst>
          </p:cNvPr>
          <p:cNvGraphicFramePr>
            <a:graphicFrameLocks noGrp="1"/>
          </p:cNvGraphicFramePr>
          <p:nvPr>
            <p:extLst>
              <p:ext uri="{D42A27DB-BD31-4B8C-83A1-F6EECF244321}">
                <p14:modId xmlns:p14="http://schemas.microsoft.com/office/powerpoint/2010/main" val="1488126025"/>
              </p:ext>
            </p:extLst>
          </p:nvPr>
        </p:nvGraphicFramePr>
        <p:xfrm>
          <a:off x="299347" y="2170111"/>
          <a:ext cx="8626939" cy="3592631"/>
        </p:xfrm>
        <a:graphic>
          <a:graphicData uri="http://schemas.openxmlformats.org/drawingml/2006/table">
            <a:tbl>
              <a:tblPr firstRow="1" bandRow="1">
                <a:tableStyleId>{5C22544A-7EE6-4342-B048-85BDC9FD1C3A}</a:tableStyleId>
              </a:tblPr>
              <a:tblGrid>
                <a:gridCol w="3575968">
                  <a:extLst>
                    <a:ext uri="{9D8B030D-6E8A-4147-A177-3AD203B41FA5}">
                      <a16:colId xmlns:a16="http://schemas.microsoft.com/office/drawing/2014/main" val="3295740347"/>
                    </a:ext>
                  </a:extLst>
                </a:gridCol>
                <a:gridCol w="5050971">
                  <a:extLst>
                    <a:ext uri="{9D8B030D-6E8A-4147-A177-3AD203B41FA5}">
                      <a16:colId xmlns:a16="http://schemas.microsoft.com/office/drawing/2014/main" val="4259923814"/>
                    </a:ext>
                  </a:extLst>
                </a:gridCol>
              </a:tblGrid>
              <a:tr h="5457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Approach</a:t>
                      </a:r>
                    </a:p>
                  </a:txBody>
                  <a:tcPr>
                    <a:solidFill>
                      <a:schemeClr val="accent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Example</a:t>
                      </a:r>
                    </a:p>
                  </a:txBody>
                  <a:tcPr>
                    <a:solidFill>
                      <a:schemeClr val="accent1">
                        <a:lumMod val="75000"/>
                      </a:schemeClr>
                    </a:solidFill>
                  </a:tcPr>
                </a:tc>
                <a:extLst>
                  <a:ext uri="{0D108BD9-81ED-4DB2-BD59-A6C34878D82A}">
                    <a16:rowId xmlns:a16="http://schemas.microsoft.com/office/drawing/2014/main" val="2769074818"/>
                  </a:ext>
                </a:extLst>
              </a:tr>
              <a:tr h="8681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Support parents</a:t>
                      </a:r>
                    </a:p>
                    <a:p>
                      <a:endParaRPr lang="en-US" sz="200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t>Identify resources for needs such as rent and child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t>Connect to parenting classes or support groups</a:t>
                      </a:r>
                    </a:p>
                  </a:txBody>
                  <a:tcPr/>
                </a:tc>
                <a:extLst>
                  <a:ext uri="{0D108BD9-81ED-4DB2-BD59-A6C34878D82A}">
                    <a16:rowId xmlns:a16="http://schemas.microsoft.com/office/drawing/2014/main" val="2420277219"/>
                  </a:ext>
                </a:extLst>
              </a:tr>
              <a:tr h="8681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Encourage social supports</a:t>
                      </a:r>
                    </a:p>
                    <a:p>
                      <a:endParaRPr lang="en-US" sz="200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t>Suggest after school programs or clubs</a:t>
                      </a:r>
                    </a:p>
                  </a:txBody>
                  <a:tcPr/>
                </a:tc>
                <a:extLst>
                  <a:ext uri="{0D108BD9-81ED-4DB2-BD59-A6C34878D82A}">
                    <a16:rowId xmlns:a16="http://schemas.microsoft.com/office/drawing/2014/main" val="1923397203"/>
                  </a:ext>
                </a:extLst>
              </a:tr>
              <a:tr h="8681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Support positive childhood experiences and relationships</a:t>
                      </a:r>
                      <a:r>
                        <a:rPr lang="en-US" sz="2000" baseline="30000"/>
                        <a:t>2</a:t>
                      </a:r>
                      <a:endParaRPr lang="en-US" sz="200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t>Mentorship</a:t>
                      </a:r>
                    </a:p>
                  </a:txBody>
                  <a:tcPr/>
                </a:tc>
                <a:extLst>
                  <a:ext uri="{0D108BD9-81ED-4DB2-BD59-A6C34878D82A}">
                    <a16:rowId xmlns:a16="http://schemas.microsoft.com/office/drawing/2014/main" val="1742257950"/>
                  </a:ext>
                </a:extLst>
              </a:tr>
            </a:tbl>
          </a:graphicData>
        </a:graphic>
      </p:graphicFrame>
      <p:sp>
        <p:nvSpPr>
          <p:cNvPr id="6" name="TextBox 5">
            <a:extLst>
              <a:ext uri="{FF2B5EF4-FFF2-40B4-BE49-F238E27FC236}">
                <a16:creationId xmlns:a16="http://schemas.microsoft.com/office/drawing/2014/main" id="{9D7B07E9-1AA5-47C8-B5A8-BCBABB24C73D}"/>
              </a:ext>
            </a:extLst>
          </p:cNvPr>
          <p:cNvSpPr txBox="1"/>
          <p:nvPr/>
        </p:nvSpPr>
        <p:spPr>
          <a:xfrm>
            <a:off x="127902" y="5906691"/>
            <a:ext cx="8888196" cy="995144"/>
          </a:xfrm>
          <a:prstGeom prst="rect">
            <a:avLst/>
          </a:prstGeom>
          <a:noFill/>
        </p:spPr>
        <p:txBody>
          <a:bodyPr wrap="square" lIns="91440" tIns="45720" rIns="91440" bIns="45720" rtlCol="0" anchor="t">
            <a:spAutoFit/>
          </a:bodyPr>
          <a:lstStyle/>
          <a:p>
            <a:r>
              <a:rPr lang="en-US" sz="1600" baseline="30000"/>
              <a:t>1: </a:t>
            </a:r>
            <a:r>
              <a:rPr lang="en-US" sz="1600" baseline="30000">
                <a:hlinkClick r:id="rId4"/>
              </a:rPr>
              <a:t>https://www.samhsa.gov/homelessness-programs-resources/hpr-resources/childhood-resilience</a:t>
            </a:r>
            <a:endParaRPr lang="en-US" sz="1600" baseline="30000">
              <a:cs typeface="Calibri" panose="020F0502020204030204"/>
            </a:endParaRPr>
          </a:p>
          <a:p>
            <a:r>
              <a:rPr lang="en-US" sz="1600" baseline="30000"/>
              <a:t>2: </a:t>
            </a:r>
            <a:r>
              <a:rPr lang="en-US" sz="1600" baseline="30000">
                <a:hlinkClick r:id="rId5"/>
              </a:rPr>
              <a:t>https://www.npr.org/sections/health-shots/2019/11/05/776550377/cdc-childhood-trauma-is-a-public-health-issue-and-we-can-do-more-prevent-it</a:t>
            </a:r>
            <a:r>
              <a:rPr lang="en-US" sz="1600" baseline="30000"/>
              <a:t> </a:t>
            </a:r>
            <a:endParaRPr lang="en-US" sz="1600"/>
          </a:p>
          <a:p>
            <a:endParaRPr lang="en-US">
              <a:cs typeface="Calibri"/>
            </a:endParaRPr>
          </a:p>
          <a:p>
            <a:endParaRPr lang="en-US" sz="1400"/>
          </a:p>
        </p:txBody>
      </p:sp>
    </p:spTree>
    <p:extLst>
      <p:ext uri="{BB962C8B-B14F-4D97-AF65-F5344CB8AC3E}">
        <p14:creationId xmlns:p14="http://schemas.microsoft.com/office/powerpoint/2010/main" val="3867701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277" y="51907"/>
            <a:ext cx="7886700" cy="1325563"/>
          </a:xfrm>
        </p:spPr>
        <p:txBody>
          <a:bodyPr/>
          <a:lstStyle/>
          <a:p>
            <a:r>
              <a:rPr lang="en-US" b="1"/>
              <a:t>Risk Factors for Overdose</a:t>
            </a:r>
          </a:p>
        </p:txBody>
      </p:sp>
      <p:pic>
        <p:nvPicPr>
          <p:cNvPr id="100" name="Picture 100" descr="5 colored squares with Opioid Overdose Risk Factors: Mixing Drugs, Drug Purity/Quality, Low Tolerance, Using Alone, Weak Immune System or Illness">
            <a:extLst>
              <a:ext uri="{FF2B5EF4-FFF2-40B4-BE49-F238E27FC236}">
                <a16:creationId xmlns:a16="http://schemas.microsoft.com/office/drawing/2014/main" id="{862C9F30-0BB1-87F4-22CE-1ADB1FD99EB9}"/>
              </a:ext>
            </a:extLst>
          </p:cNvPr>
          <p:cNvPicPr>
            <a:picLocks noGrp="1" noChangeAspect="1"/>
          </p:cNvPicPr>
          <p:nvPr>
            <p:ph idx="1"/>
          </p:nvPr>
        </p:nvPicPr>
        <p:blipFill rotWithShape="1">
          <a:blip r:embed="rId3"/>
          <a:srcRect l="898" r="-105" b="-242"/>
          <a:stretch/>
        </p:blipFill>
        <p:spPr>
          <a:xfrm>
            <a:off x="62374" y="1237174"/>
            <a:ext cx="8996319" cy="3942554"/>
          </a:xfrm>
        </p:spPr>
      </p:pic>
    </p:spTree>
    <p:extLst>
      <p:ext uri="{BB962C8B-B14F-4D97-AF65-F5344CB8AC3E}">
        <p14:creationId xmlns:p14="http://schemas.microsoft.com/office/powerpoint/2010/main" val="3684326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Signs of an Opioid Overdose</a:t>
            </a:r>
          </a:p>
        </p:txBody>
      </p:sp>
      <p:sp>
        <p:nvSpPr>
          <p:cNvPr id="3" name="Content Placeholder 2"/>
          <p:cNvSpPr>
            <a:spLocks noGrp="1"/>
          </p:cNvSpPr>
          <p:nvPr>
            <p:ph idx="1"/>
          </p:nvPr>
        </p:nvSpPr>
        <p:spPr>
          <a:xfrm>
            <a:off x="457828" y="3587983"/>
            <a:ext cx="8445012" cy="2698039"/>
          </a:xfrm>
        </p:spPr>
        <p:txBody>
          <a:bodyPr vert="horz" lIns="91440" tIns="45720" rIns="91440" bIns="45720" rtlCol="0" anchor="t">
            <a:normAutofit/>
          </a:bodyPr>
          <a:lstStyle/>
          <a:p>
            <a:pPr marL="0" indent="0">
              <a:buNone/>
            </a:pPr>
            <a:endParaRPr lang="en-US"/>
          </a:p>
          <a:p>
            <a:r>
              <a:rPr lang="en-US"/>
              <a:t>Unable to wake</a:t>
            </a:r>
            <a:endParaRPr lang="en-US">
              <a:cs typeface="Calibri"/>
            </a:endParaRPr>
          </a:p>
          <a:p>
            <a:r>
              <a:rPr lang="en-US"/>
              <a:t>Blue or pale skin, lips, and nails</a:t>
            </a:r>
            <a:endParaRPr lang="en-US">
              <a:cs typeface="Calibri"/>
            </a:endParaRPr>
          </a:p>
          <a:p>
            <a:r>
              <a:rPr lang="en-US"/>
              <a:t>Very limp body </a:t>
            </a:r>
            <a:endParaRPr lang="en-US">
              <a:cs typeface="Calibri"/>
            </a:endParaRPr>
          </a:p>
        </p:txBody>
      </p:sp>
      <p:sp>
        <p:nvSpPr>
          <p:cNvPr id="6" name="Flowchart: Connector 5"/>
          <p:cNvSpPr/>
          <p:nvPr/>
        </p:nvSpPr>
        <p:spPr>
          <a:xfrm>
            <a:off x="3968346" y="6095502"/>
            <a:ext cx="336460" cy="33646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4</a:t>
            </a:r>
          </a:p>
        </p:txBody>
      </p:sp>
      <p:pic>
        <p:nvPicPr>
          <p:cNvPr id="7" name="Picture 6" descr="Person in recovery position">
            <a:extLst>
              <a:ext uri="{FF2B5EF4-FFF2-40B4-BE49-F238E27FC236}">
                <a16:creationId xmlns:a16="http://schemas.microsoft.com/office/drawing/2014/main" id="{4D86D4E5-D1D8-2448-A1ED-18AE38C819C2}"/>
              </a:ext>
            </a:extLst>
          </p:cNvPr>
          <p:cNvPicPr>
            <a:picLocks noChangeAspect="1"/>
          </p:cNvPicPr>
          <p:nvPr/>
        </p:nvPicPr>
        <p:blipFill>
          <a:blip r:embed="rId3">
            <a:biLevel thresh="50000"/>
          </a:blip>
          <a:stretch>
            <a:fillRect/>
          </a:stretch>
        </p:blipFill>
        <p:spPr>
          <a:xfrm>
            <a:off x="2253769" y="1508898"/>
            <a:ext cx="4371213" cy="1920102"/>
          </a:xfrm>
          <a:prstGeom prst="rect">
            <a:avLst/>
          </a:prstGeom>
        </p:spPr>
      </p:pic>
    </p:spTree>
    <p:extLst>
      <p:ext uri="{BB962C8B-B14F-4D97-AF65-F5344CB8AC3E}">
        <p14:creationId xmlns:p14="http://schemas.microsoft.com/office/powerpoint/2010/main" val="3535570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372326" cy="1015345"/>
          </a:xfrm>
        </p:spPr>
        <p:txBody>
          <a:bodyPr>
            <a:normAutofit fontScale="90000"/>
          </a:bodyPr>
          <a:lstStyle/>
          <a:p>
            <a:r>
              <a:rPr lang="en-US"/>
              <a:t>Signs of an Opioid Overdose cont. </a:t>
            </a:r>
          </a:p>
        </p:txBody>
      </p:sp>
      <p:sp>
        <p:nvSpPr>
          <p:cNvPr id="3" name="Content Placeholder 2"/>
          <p:cNvSpPr>
            <a:spLocks noGrp="1"/>
          </p:cNvSpPr>
          <p:nvPr>
            <p:ph idx="1"/>
          </p:nvPr>
        </p:nvSpPr>
        <p:spPr>
          <a:xfrm>
            <a:off x="628650" y="3760469"/>
            <a:ext cx="7886700" cy="2416493"/>
          </a:xfrm>
        </p:spPr>
        <p:txBody>
          <a:bodyPr vert="horz" lIns="91440" tIns="45720" rIns="91440" bIns="45720" rtlCol="0" anchor="t">
            <a:normAutofit/>
          </a:bodyPr>
          <a:lstStyle/>
          <a:p>
            <a:r>
              <a:rPr lang="en-US"/>
              <a:t>Slow heartbeat</a:t>
            </a:r>
          </a:p>
          <a:p>
            <a:r>
              <a:rPr lang="en-US"/>
              <a:t>Slow/irregular, or absent breathing</a:t>
            </a:r>
            <a:endParaRPr lang="en-US">
              <a:cs typeface="Calibri"/>
            </a:endParaRPr>
          </a:p>
          <a:p>
            <a:r>
              <a:rPr lang="en-US"/>
              <a:t>Choking, gurgling sound</a:t>
            </a:r>
            <a:endParaRPr lang="en-US">
              <a:cs typeface="Calibri"/>
            </a:endParaRPr>
          </a:p>
          <a:p>
            <a:r>
              <a:rPr lang="en-US"/>
              <a:t>Pinpoint Pupils </a:t>
            </a:r>
            <a:endParaRPr lang="en-US">
              <a:cs typeface="Calibri"/>
            </a:endParaRPr>
          </a:p>
        </p:txBody>
      </p:sp>
      <p:pic>
        <p:nvPicPr>
          <p:cNvPr id="1030" name="Picture 6" descr="Image of pinpoint pupi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78749" y="1392289"/>
            <a:ext cx="2986501" cy="1941227"/>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Connector 5"/>
          <p:cNvSpPr/>
          <p:nvPr/>
        </p:nvSpPr>
        <p:spPr>
          <a:xfrm>
            <a:off x="3968346" y="6095502"/>
            <a:ext cx="336460" cy="33646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4</a:t>
            </a:r>
          </a:p>
        </p:txBody>
      </p:sp>
    </p:spTree>
    <p:extLst>
      <p:ext uri="{BB962C8B-B14F-4D97-AF65-F5344CB8AC3E}">
        <p14:creationId xmlns:p14="http://schemas.microsoft.com/office/powerpoint/2010/main" val="1025708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5806" y="470457"/>
            <a:ext cx="7301242" cy="2048142"/>
          </a:xfrm>
          <a:noFill/>
        </p:spPr>
        <p:txBody>
          <a:bodyPr>
            <a:normAutofit fontScale="90000"/>
          </a:bodyPr>
          <a:lstStyle/>
          <a:p>
            <a:r>
              <a:rPr lang="en-US" b="1"/>
              <a:t>Overdose Recognition &amp; Naloxone Administration</a:t>
            </a:r>
            <a:endParaRPr lang="en-US" sz="4900" b="1"/>
          </a:p>
        </p:txBody>
      </p:sp>
      <p:sp>
        <p:nvSpPr>
          <p:cNvPr id="3" name="Subtitle 2"/>
          <p:cNvSpPr>
            <a:spLocks noGrp="1"/>
          </p:cNvSpPr>
          <p:nvPr>
            <p:ph type="subTitle" idx="1"/>
          </p:nvPr>
        </p:nvSpPr>
        <p:spPr>
          <a:xfrm>
            <a:off x="1151448" y="4767715"/>
            <a:ext cx="6858000" cy="1196828"/>
          </a:xfrm>
        </p:spPr>
        <p:txBody>
          <a:bodyPr vert="horz" lIns="91440" tIns="45720" rIns="91440" bIns="45720" rtlCol="0" anchor="t">
            <a:normAutofit/>
          </a:bodyPr>
          <a:lstStyle/>
          <a:p>
            <a:r>
              <a:rPr lang="en-US"/>
              <a:t>Date: </a:t>
            </a:r>
            <a:r>
              <a:rPr lang="en-US" b="1"/>
              <a:t> </a:t>
            </a:r>
            <a:r>
              <a:rPr lang="en-US" b="1">
                <a:solidFill>
                  <a:srgbClr val="FF0000"/>
                </a:solidFill>
              </a:rPr>
              <a:t>[insert date here]</a:t>
            </a:r>
            <a:endParaRPr lang="en-US"/>
          </a:p>
        </p:txBody>
      </p:sp>
      <p:pic>
        <p:nvPicPr>
          <p:cNvPr id="4" name="Content Placeholder 3" descr="Arizona Department of Health Services Logo"/>
          <p:cNvPicPr>
            <a:picLocks noGrp="1" noChangeAspect="1"/>
          </p:cNvPicPr>
          <p:nvPr>
            <p:ph idx="4294967295"/>
          </p:nvPr>
        </p:nvPicPr>
        <p:blipFill>
          <a:blip r:embed="rId3"/>
          <a:stretch>
            <a:fillRect/>
          </a:stretch>
        </p:blipFill>
        <p:spPr>
          <a:xfrm>
            <a:off x="504496" y="3557968"/>
            <a:ext cx="1228002" cy="1204313"/>
          </a:xfrm>
          <a:prstGeom prst="rect">
            <a:avLst/>
          </a:prstGeom>
        </p:spPr>
      </p:pic>
      <p:pic>
        <p:nvPicPr>
          <p:cNvPr id="5" name="Picture 4" descr="AzCRH Log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61513" y="3800263"/>
            <a:ext cx="3119423" cy="5203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rizona Community Health Workers Association (AzCHOW)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7331" y="3332921"/>
            <a:ext cx="1276312" cy="1123346"/>
          </a:xfrm>
          <a:prstGeom prst="rect">
            <a:avLst/>
          </a:prstGeom>
        </p:spPr>
      </p:pic>
      <p:sp>
        <p:nvSpPr>
          <p:cNvPr id="7" name="TextBox 6">
            <a:extLst>
              <a:ext uri="{FF2B5EF4-FFF2-40B4-BE49-F238E27FC236}">
                <a16:creationId xmlns:a16="http://schemas.microsoft.com/office/drawing/2014/main" id="{4846D290-0998-C636-34B9-753F536E0939}"/>
              </a:ext>
            </a:extLst>
          </p:cNvPr>
          <p:cNvSpPr txBox="1"/>
          <p:nvPr/>
        </p:nvSpPr>
        <p:spPr>
          <a:xfrm>
            <a:off x="6171016" y="5276750"/>
            <a:ext cx="28367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Last Updated: August 2023</a:t>
            </a:r>
          </a:p>
        </p:txBody>
      </p:sp>
    </p:spTree>
    <p:extLst>
      <p:ext uri="{BB962C8B-B14F-4D97-AF65-F5344CB8AC3E}">
        <p14:creationId xmlns:p14="http://schemas.microsoft.com/office/powerpoint/2010/main" val="1401320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EE310D-3D99-6A3E-A34E-D66CF87E0242}"/>
              </a:ext>
            </a:extLst>
          </p:cNvPr>
          <p:cNvSpPr>
            <a:spLocks noGrp="1"/>
          </p:cNvSpPr>
          <p:nvPr>
            <p:ph type="ctrTitle"/>
          </p:nvPr>
        </p:nvSpPr>
        <p:spPr>
          <a:xfrm>
            <a:off x="-4314" y="15306"/>
            <a:ext cx="9066363" cy="992997"/>
          </a:xfrm>
        </p:spPr>
        <p:txBody>
          <a:bodyPr/>
          <a:lstStyle/>
          <a:p>
            <a:r>
              <a:rPr lang="en-US" sz="4300" b="1"/>
              <a:t>Naloxone Video</a:t>
            </a:r>
          </a:p>
        </p:txBody>
      </p:sp>
      <p:pic>
        <p:nvPicPr>
          <p:cNvPr id="4" name="Online Media 3" title="AHEAD AZ-Naloxone training-2023.mp4">
            <a:hlinkClick r:id="" action="ppaction://media"/>
            <a:extLst>
              <a:ext uri="{FF2B5EF4-FFF2-40B4-BE49-F238E27FC236}">
                <a16:creationId xmlns:a16="http://schemas.microsoft.com/office/drawing/2014/main" id="{BDC20E09-D3A6-E91A-909F-B6A52202376D}"/>
              </a:ext>
            </a:extLst>
          </p:cNvPr>
          <p:cNvPicPr>
            <a:picLocks noRot="1" noChangeAspect="1"/>
          </p:cNvPicPr>
          <p:nvPr>
            <a:videoFile r:link="rId1"/>
          </p:nvPr>
        </p:nvPicPr>
        <p:blipFill>
          <a:blip r:embed="rId3"/>
          <a:stretch>
            <a:fillRect/>
          </a:stretch>
        </p:blipFill>
        <p:spPr>
          <a:xfrm>
            <a:off x="322547" y="902995"/>
            <a:ext cx="8395027" cy="4433811"/>
          </a:xfrm>
          <a:prstGeom prst="rect">
            <a:avLst/>
          </a:prstGeom>
        </p:spPr>
      </p:pic>
    </p:spTree>
    <p:extLst>
      <p:ext uri="{BB962C8B-B14F-4D97-AF65-F5344CB8AC3E}">
        <p14:creationId xmlns:p14="http://schemas.microsoft.com/office/powerpoint/2010/main" val="3051746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EE310D-3D99-6A3E-A34E-D66CF87E0242}"/>
              </a:ext>
            </a:extLst>
          </p:cNvPr>
          <p:cNvSpPr>
            <a:spLocks noGrp="1"/>
          </p:cNvSpPr>
          <p:nvPr>
            <p:ph type="ctrTitle"/>
          </p:nvPr>
        </p:nvSpPr>
        <p:spPr>
          <a:xfrm>
            <a:off x="-4314" y="15306"/>
            <a:ext cx="9066363" cy="992997"/>
          </a:xfrm>
        </p:spPr>
        <p:txBody>
          <a:bodyPr/>
          <a:lstStyle/>
          <a:p>
            <a:endParaRPr lang="en-US" sz="4300" b="1">
              <a:cs typeface="Calibri"/>
            </a:endParaRPr>
          </a:p>
        </p:txBody>
      </p:sp>
      <p:pic>
        <p:nvPicPr>
          <p:cNvPr id="4" name="Online Media 3" title="Intramuscular injectable naloxone">
            <a:hlinkClick r:id="" action="ppaction://media"/>
            <a:extLst>
              <a:ext uri="{FF2B5EF4-FFF2-40B4-BE49-F238E27FC236}">
                <a16:creationId xmlns:a16="http://schemas.microsoft.com/office/drawing/2014/main" id="{9BA161CB-E577-9FBA-89EC-27C12C6824BE}"/>
              </a:ext>
            </a:extLst>
          </p:cNvPr>
          <p:cNvPicPr>
            <a:picLocks noRot="1" noChangeAspect="1"/>
          </p:cNvPicPr>
          <p:nvPr>
            <a:videoFile r:link="rId1"/>
          </p:nvPr>
        </p:nvPicPr>
        <p:blipFill>
          <a:blip r:embed="rId3"/>
          <a:stretch>
            <a:fillRect/>
          </a:stretch>
        </p:blipFill>
        <p:spPr>
          <a:xfrm>
            <a:off x="354266" y="64504"/>
            <a:ext cx="8327187" cy="5634119"/>
          </a:xfrm>
          <a:prstGeom prst="rect">
            <a:avLst/>
          </a:prstGeom>
        </p:spPr>
      </p:pic>
    </p:spTree>
    <p:extLst>
      <p:ext uri="{BB962C8B-B14F-4D97-AF65-F5344CB8AC3E}">
        <p14:creationId xmlns:p14="http://schemas.microsoft.com/office/powerpoint/2010/main" val="722287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122363"/>
            <a:ext cx="7772400" cy="1158613"/>
          </a:xfrm>
        </p:spPr>
        <p:txBody>
          <a:bodyPr/>
          <a:lstStyle/>
          <a:p>
            <a:r>
              <a:rPr lang="en-US" b="1">
                <a:solidFill>
                  <a:srgbClr val="FF0000"/>
                </a:solidFill>
              </a:rPr>
              <a:t>Optional: </a:t>
            </a:r>
            <a:r>
              <a:rPr lang="en-US" b="1"/>
              <a:t>Stretch Break</a:t>
            </a:r>
          </a:p>
        </p:txBody>
      </p:sp>
      <p:sp>
        <p:nvSpPr>
          <p:cNvPr id="5" name="Subtitle 4"/>
          <p:cNvSpPr>
            <a:spLocks noGrp="1"/>
          </p:cNvSpPr>
          <p:nvPr>
            <p:ph type="subTitle" idx="1"/>
          </p:nvPr>
        </p:nvSpPr>
        <p:spPr>
          <a:xfrm>
            <a:off x="281354" y="2371411"/>
            <a:ext cx="8531050" cy="2886389"/>
          </a:xfrm>
        </p:spPr>
        <p:txBody>
          <a:bodyPr vert="horz" lIns="91440" tIns="45720" rIns="91440" bIns="45720" rtlCol="0" anchor="t">
            <a:noAutofit/>
          </a:bodyPr>
          <a:lstStyle/>
          <a:p>
            <a:r>
              <a:rPr lang="en-US" sz="3200"/>
              <a:t>~5 minutes</a:t>
            </a:r>
          </a:p>
          <a:p>
            <a:r>
              <a:rPr lang="en-US" sz="3200">
                <a:cs typeface="Calibri"/>
              </a:rPr>
              <a:t>Back at: </a:t>
            </a:r>
            <a:r>
              <a:rPr lang="en-US" sz="3200">
                <a:solidFill>
                  <a:srgbClr val="FF0000"/>
                </a:solidFill>
                <a:cs typeface="Calibri"/>
              </a:rPr>
              <a:t>[insert time]</a:t>
            </a:r>
          </a:p>
        </p:txBody>
      </p:sp>
    </p:spTree>
    <p:extLst>
      <p:ext uri="{BB962C8B-B14F-4D97-AF65-F5344CB8AC3E}">
        <p14:creationId xmlns:p14="http://schemas.microsoft.com/office/powerpoint/2010/main" val="1272042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122363"/>
            <a:ext cx="7772400" cy="1158613"/>
          </a:xfrm>
        </p:spPr>
        <p:txBody>
          <a:bodyPr/>
          <a:lstStyle/>
          <a:p>
            <a:r>
              <a:rPr lang="en-US" b="1"/>
              <a:t>Skills Practice</a:t>
            </a:r>
          </a:p>
        </p:txBody>
      </p:sp>
      <p:sp>
        <p:nvSpPr>
          <p:cNvPr id="5" name="Subtitle 4"/>
          <p:cNvSpPr>
            <a:spLocks noGrp="1"/>
          </p:cNvSpPr>
          <p:nvPr>
            <p:ph type="subTitle" idx="1"/>
          </p:nvPr>
        </p:nvSpPr>
        <p:spPr>
          <a:xfrm>
            <a:off x="281354" y="2371411"/>
            <a:ext cx="8531050" cy="2886389"/>
          </a:xfrm>
        </p:spPr>
        <p:txBody>
          <a:bodyPr vert="horz" lIns="91440" tIns="45720" rIns="91440" bIns="45720" rtlCol="0" anchor="t">
            <a:noAutofit/>
          </a:bodyPr>
          <a:lstStyle/>
          <a:p>
            <a:r>
              <a:rPr lang="en-US" sz="3200"/>
              <a:t>Learn how to use Naloxone</a:t>
            </a:r>
            <a:endParaRPr lang="en-US" sz="3200">
              <a:cs typeface="Calibri"/>
            </a:endParaRPr>
          </a:p>
          <a:p>
            <a:endParaRPr lang="en-US" sz="3200"/>
          </a:p>
        </p:txBody>
      </p:sp>
    </p:spTree>
    <p:extLst>
      <p:ext uri="{BB962C8B-B14F-4D97-AF65-F5344CB8AC3E}">
        <p14:creationId xmlns:p14="http://schemas.microsoft.com/office/powerpoint/2010/main" val="3603923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1F9B8E-BC63-4D14-878A-4A29CB3E6757}"/>
              </a:ext>
            </a:extLst>
          </p:cNvPr>
          <p:cNvSpPr>
            <a:spLocks noGrp="1"/>
          </p:cNvSpPr>
          <p:nvPr>
            <p:ph idx="1"/>
          </p:nvPr>
        </p:nvSpPr>
        <p:spPr>
          <a:xfrm>
            <a:off x="197329" y="1141153"/>
            <a:ext cx="8632907" cy="4859792"/>
          </a:xfrm>
        </p:spPr>
        <p:txBody>
          <a:bodyPr vert="horz" lIns="91440" tIns="45720" rIns="91440" bIns="45720" rtlCol="0" anchor="t">
            <a:noAutofit/>
          </a:bodyPr>
          <a:lstStyle/>
          <a:p>
            <a:pPr marL="0" indent="0">
              <a:buNone/>
            </a:pPr>
            <a:r>
              <a:rPr lang="en-US" sz="3100" b="1"/>
              <a:t> </a:t>
            </a:r>
            <a:r>
              <a:rPr lang="en-US" sz="3100"/>
              <a:t>I’m doing a home visit with my client, Esperanza. After talking with her for a few minutes, she seems “out of it” for the appointment. She talked about how her chronic pain has been bad and took more medications to help.  Then she passes out! </a:t>
            </a:r>
          </a:p>
          <a:p>
            <a:pPr marL="0" indent="0">
              <a:buNone/>
            </a:pPr>
            <a:r>
              <a:rPr lang="en-US" sz="3100"/>
              <a:t>I try to wake her up, but she doesn’t respond to my voice, and she doesn’t respond when I shake her. </a:t>
            </a:r>
            <a:endParaRPr lang="en-US" sz="3100">
              <a:cs typeface="Calibri"/>
            </a:endParaRPr>
          </a:p>
          <a:p>
            <a:pPr marL="0" indent="0">
              <a:buNone/>
            </a:pPr>
            <a:endParaRPr lang="en-US" sz="3100"/>
          </a:p>
          <a:p>
            <a:pPr marL="0" indent="0">
              <a:buNone/>
            </a:pPr>
            <a:r>
              <a:rPr lang="en-US" sz="3400" b="1"/>
              <a:t>What should I do?</a:t>
            </a:r>
            <a:endParaRPr lang="en-US" sz="3400" b="1">
              <a:solidFill>
                <a:srgbClr val="C00000"/>
              </a:solidFill>
              <a:cs typeface="Calibri"/>
            </a:endParaRPr>
          </a:p>
        </p:txBody>
      </p:sp>
      <p:sp>
        <p:nvSpPr>
          <p:cNvPr id="2" name="Title 1">
            <a:extLst>
              <a:ext uri="{FF2B5EF4-FFF2-40B4-BE49-F238E27FC236}">
                <a16:creationId xmlns:a16="http://schemas.microsoft.com/office/drawing/2014/main" id="{53FAD2BD-038E-60D4-7C82-87B1138EDE66}"/>
              </a:ext>
            </a:extLst>
          </p:cNvPr>
          <p:cNvSpPr>
            <a:spLocks noGrp="1"/>
          </p:cNvSpPr>
          <p:nvPr>
            <p:ph type="title"/>
          </p:nvPr>
        </p:nvSpPr>
        <p:spPr>
          <a:xfrm>
            <a:off x="67933" y="120711"/>
            <a:ext cx="7886700" cy="1015345"/>
          </a:xfrm>
        </p:spPr>
        <p:txBody>
          <a:bodyPr/>
          <a:lstStyle/>
          <a:p>
            <a:r>
              <a:rPr lang="en-US">
                <a:cs typeface="Calibri"/>
              </a:rPr>
              <a:t>Scenario #1 </a:t>
            </a:r>
            <a:endParaRPr lang="en-US"/>
          </a:p>
        </p:txBody>
      </p:sp>
    </p:spTree>
    <p:extLst>
      <p:ext uri="{BB962C8B-B14F-4D97-AF65-F5344CB8AC3E}">
        <p14:creationId xmlns:p14="http://schemas.microsoft.com/office/powerpoint/2010/main" val="80357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712" y="222991"/>
            <a:ext cx="7886700" cy="1015345"/>
          </a:xfrm>
        </p:spPr>
        <p:txBody>
          <a:bodyPr/>
          <a:lstStyle/>
          <a:p>
            <a:r>
              <a:rPr lang="en-US"/>
              <a:t>Recap</a:t>
            </a:r>
          </a:p>
        </p:txBody>
      </p:sp>
      <p:sp>
        <p:nvSpPr>
          <p:cNvPr id="3" name="Content Placeholder 2"/>
          <p:cNvSpPr>
            <a:spLocks noGrp="1"/>
          </p:cNvSpPr>
          <p:nvPr>
            <p:ph idx="1"/>
          </p:nvPr>
        </p:nvSpPr>
        <p:spPr>
          <a:xfrm>
            <a:off x="3614848" y="415368"/>
            <a:ext cx="5529152" cy="4143260"/>
          </a:xfrm>
        </p:spPr>
        <p:txBody>
          <a:bodyPr>
            <a:normAutofit lnSpcReduction="10000"/>
          </a:bodyPr>
          <a:lstStyle/>
          <a:p>
            <a:pPr marL="0" indent="0">
              <a:spcBef>
                <a:spcPts val="1800"/>
              </a:spcBef>
              <a:buNone/>
            </a:pPr>
            <a:r>
              <a:rPr lang="en-US" sz="3200" b="1"/>
              <a:t>Sternum Rub</a:t>
            </a:r>
          </a:p>
          <a:p>
            <a:pPr marL="0" indent="0">
              <a:spcBef>
                <a:spcPts val="1800"/>
              </a:spcBef>
              <a:buNone/>
            </a:pPr>
            <a:r>
              <a:rPr lang="en-US" sz="3200"/>
              <a:t>If no reaction, </a:t>
            </a:r>
            <a:r>
              <a:rPr lang="en-US" sz="3200" b="1"/>
              <a:t>Call 911 </a:t>
            </a:r>
            <a:r>
              <a:rPr lang="en-US" sz="3200"/>
              <a:t>and </a:t>
            </a:r>
            <a:r>
              <a:rPr lang="en-US" sz="3200" b="1"/>
              <a:t>give Naloxone</a:t>
            </a:r>
          </a:p>
          <a:p>
            <a:pPr marL="0" indent="0">
              <a:spcBef>
                <a:spcPts val="1800"/>
              </a:spcBef>
              <a:buNone/>
            </a:pPr>
            <a:r>
              <a:rPr lang="en-US" sz="3200" b="1"/>
              <a:t>Rescue breathing.</a:t>
            </a:r>
            <a:r>
              <a:rPr lang="en-US" sz="3200"/>
              <a:t> Follow 911 dispatcher instructions</a:t>
            </a:r>
          </a:p>
          <a:p>
            <a:pPr marL="0" indent="0">
              <a:spcBef>
                <a:spcPts val="1800"/>
              </a:spcBef>
              <a:buNone/>
            </a:pPr>
            <a:r>
              <a:rPr lang="en-US" sz="3200"/>
              <a:t>After Naloxone, </a:t>
            </a:r>
            <a:r>
              <a:rPr lang="en-US" sz="3200" b="1"/>
              <a:t>stay with the person </a:t>
            </a:r>
            <a:r>
              <a:rPr lang="en-US" sz="3200"/>
              <a:t>for at least 3 hours or until help arrives.</a:t>
            </a:r>
          </a:p>
        </p:txBody>
      </p:sp>
      <p:sp>
        <p:nvSpPr>
          <p:cNvPr id="7" name="Flowchart: Connector 6"/>
          <p:cNvSpPr/>
          <p:nvPr/>
        </p:nvSpPr>
        <p:spPr>
          <a:xfrm>
            <a:off x="4911630" y="6094953"/>
            <a:ext cx="336460" cy="33646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5</a:t>
            </a:r>
          </a:p>
        </p:txBody>
      </p:sp>
      <p:pic>
        <p:nvPicPr>
          <p:cNvPr id="12" name="Picture 11" descr="Diagram showing injectable naloxone administration steps">
            <a:extLst>
              <a:ext uri="{FF2B5EF4-FFF2-40B4-BE49-F238E27FC236}">
                <a16:creationId xmlns:a16="http://schemas.microsoft.com/office/drawing/2014/main" id="{9D53A254-85EA-4073-A932-125B595C5AE8}"/>
              </a:ext>
            </a:extLst>
          </p:cNvPr>
          <p:cNvPicPr>
            <a:picLocks noChangeAspect="1"/>
          </p:cNvPicPr>
          <p:nvPr/>
        </p:nvPicPr>
        <p:blipFill rotWithShape="1">
          <a:blip r:embed="rId3"/>
          <a:srcRect b="50199"/>
          <a:stretch/>
        </p:blipFill>
        <p:spPr>
          <a:xfrm>
            <a:off x="628650" y="1457011"/>
            <a:ext cx="2036748" cy="4265964"/>
          </a:xfrm>
          <a:prstGeom prst="rect">
            <a:avLst/>
          </a:prstGeom>
        </p:spPr>
      </p:pic>
      <p:sp>
        <p:nvSpPr>
          <p:cNvPr id="14" name="Rectangle 13">
            <a:extLst>
              <a:ext uri="{FF2B5EF4-FFF2-40B4-BE49-F238E27FC236}">
                <a16:creationId xmlns:a16="http://schemas.microsoft.com/office/drawing/2014/main" id="{F5CF74A3-B668-4EB1-9808-C11BDB67C066}"/>
              </a:ext>
            </a:extLst>
          </p:cNvPr>
          <p:cNvSpPr/>
          <p:nvPr/>
        </p:nvSpPr>
        <p:spPr>
          <a:xfrm>
            <a:off x="967497" y="5691793"/>
            <a:ext cx="1697901" cy="338554"/>
          </a:xfrm>
          <a:prstGeom prst="rect">
            <a:avLst/>
          </a:prstGeom>
        </p:spPr>
        <p:txBody>
          <a:bodyPr wrap="none">
            <a:spAutoFit/>
          </a:bodyPr>
          <a:lstStyle/>
          <a:p>
            <a:r>
              <a:rPr lang="en-US" sz="800">
                <a:solidFill>
                  <a:srgbClr val="111111"/>
                </a:solidFill>
              </a:rPr>
              <a:t>Photo from </a:t>
            </a:r>
            <a:r>
              <a:rPr lang="en-US" sz="800">
                <a:solidFill>
                  <a:srgbClr val="111111"/>
                </a:solidFill>
                <a:hlinkClick r:id="rId4"/>
              </a:rPr>
              <a:t>www.azdhs.gov/opioid</a:t>
            </a:r>
            <a:r>
              <a:rPr lang="en-US" sz="800">
                <a:solidFill>
                  <a:srgbClr val="111111"/>
                </a:solidFill>
              </a:rPr>
              <a:t>, </a:t>
            </a:r>
          </a:p>
          <a:p>
            <a:r>
              <a:rPr lang="en-US" sz="800">
                <a:solidFill>
                  <a:srgbClr val="111111"/>
                </a:solidFill>
              </a:rPr>
              <a:t>Opioid Safety and Naloxone Use</a:t>
            </a:r>
            <a:endParaRPr lang="en-US" sz="800"/>
          </a:p>
        </p:txBody>
      </p:sp>
      <p:pic>
        <p:nvPicPr>
          <p:cNvPr id="8" name="Picture 7" descr="Person in recovery position">
            <a:extLst>
              <a:ext uri="{FF2B5EF4-FFF2-40B4-BE49-F238E27FC236}">
                <a16:creationId xmlns:a16="http://schemas.microsoft.com/office/drawing/2014/main" id="{4D86D4E5-D1D8-2448-A1ED-18AE38C819C2}"/>
              </a:ext>
            </a:extLst>
          </p:cNvPr>
          <p:cNvPicPr>
            <a:picLocks noChangeAspect="1"/>
          </p:cNvPicPr>
          <p:nvPr/>
        </p:nvPicPr>
        <p:blipFill>
          <a:blip r:embed="rId5">
            <a:biLevel thresh="50000"/>
          </a:blip>
          <a:stretch>
            <a:fillRect/>
          </a:stretch>
        </p:blipFill>
        <p:spPr>
          <a:xfrm>
            <a:off x="4213185" y="4629566"/>
            <a:ext cx="3772876" cy="1657276"/>
          </a:xfrm>
          <a:prstGeom prst="rect">
            <a:avLst/>
          </a:prstGeom>
        </p:spPr>
      </p:pic>
    </p:spTree>
    <p:extLst>
      <p:ext uri="{BB962C8B-B14F-4D97-AF65-F5344CB8AC3E}">
        <p14:creationId xmlns:p14="http://schemas.microsoft.com/office/powerpoint/2010/main" val="18388715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1F9B8E-BC63-4D14-878A-4A29CB3E6757}"/>
              </a:ext>
            </a:extLst>
          </p:cNvPr>
          <p:cNvSpPr>
            <a:spLocks noGrp="1"/>
          </p:cNvSpPr>
          <p:nvPr>
            <p:ph idx="1"/>
          </p:nvPr>
        </p:nvSpPr>
        <p:spPr>
          <a:xfrm>
            <a:off x="107490" y="852991"/>
            <a:ext cx="8336793" cy="5750375"/>
          </a:xfrm>
        </p:spPr>
        <p:txBody>
          <a:bodyPr vert="horz" lIns="91440" tIns="45720" rIns="91440" bIns="45720" rtlCol="0" anchor="t">
            <a:noAutofit/>
          </a:bodyPr>
          <a:lstStyle/>
          <a:p>
            <a:pPr marL="0" indent="0">
              <a:buNone/>
            </a:pPr>
            <a:r>
              <a:rPr lang="en-US" sz="3100"/>
              <a:t>You’re at home. You answer a knock at the door from a young friend who lives next door. He looks worried, “We were hanging out and Ricardo took some pills. He isn’t waking up, and he is breathing funny. Can you help?” </a:t>
            </a:r>
          </a:p>
          <a:p>
            <a:pPr marL="0" indent="0">
              <a:buNone/>
            </a:pPr>
            <a:r>
              <a:rPr lang="en-US" sz="3100"/>
              <a:t>You think it’s an opioid overdose. </a:t>
            </a:r>
            <a:endParaRPr lang="en-US" sz="3100">
              <a:cs typeface="Calibri"/>
            </a:endParaRPr>
          </a:p>
          <a:p>
            <a:pPr marL="0" indent="0">
              <a:buNone/>
            </a:pPr>
            <a:r>
              <a:rPr lang="en-US" sz="3100"/>
              <a:t>You remember you have an old naloxone kit in your drawer. It’s expired! Oh, well! You grab it and run over to help Ricardo. </a:t>
            </a:r>
            <a:endParaRPr lang="en-US" sz="3100">
              <a:cs typeface="Calibri"/>
            </a:endParaRPr>
          </a:p>
          <a:p>
            <a:pPr marL="0" indent="0">
              <a:buNone/>
            </a:pPr>
            <a:endParaRPr lang="en-US" sz="3100"/>
          </a:p>
          <a:p>
            <a:pPr marL="0" indent="0">
              <a:buNone/>
            </a:pPr>
            <a:r>
              <a:rPr lang="en-US" sz="3100" b="1"/>
              <a:t>What should you do?</a:t>
            </a:r>
            <a:endParaRPr lang="en-US" sz="3100" b="1">
              <a:cs typeface="Calibri"/>
            </a:endParaRPr>
          </a:p>
        </p:txBody>
      </p:sp>
      <p:sp>
        <p:nvSpPr>
          <p:cNvPr id="2" name="Title 1">
            <a:extLst>
              <a:ext uri="{FF2B5EF4-FFF2-40B4-BE49-F238E27FC236}">
                <a16:creationId xmlns:a16="http://schemas.microsoft.com/office/drawing/2014/main" id="{51DEA779-5406-E8C5-35AD-7C95388744EF}"/>
              </a:ext>
            </a:extLst>
          </p:cNvPr>
          <p:cNvSpPr>
            <a:spLocks noGrp="1"/>
          </p:cNvSpPr>
          <p:nvPr>
            <p:ph type="title"/>
          </p:nvPr>
        </p:nvSpPr>
        <p:spPr>
          <a:xfrm>
            <a:off x="48266" y="-2055"/>
            <a:ext cx="7886700" cy="1015345"/>
          </a:xfrm>
        </p:spPr>
        <p:txBody>
          <a:bodyPr/>
          <a:lstStyle/>
          <a:p>
            <a:r>
              <a:rPr lang="en-US">
                <a:ea typeface="+mn-lt"/>
                <a:cs typeface="+mn-lt"/>
              </a:rPr>
              <a:t>Scenario #2: </a:t>
            </a:r>
            <a:endParaRPr lang="en-US"/>
          </a:p>
        </p:txBody>
      </p:sp>
    </p:spTree>
    <p:extLst>
      <p:ext uri="{BB962C8B-B14F-4D97-AF65-F5344CB8AC3E}">
        <p14:creationId xmlns:p14="http://schemas.microsoft.com/office/powerpoint/2010/main" val="3137813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575" y="135088"/>
            <a:ext cx="7886700" cy="1015345"/>
          </a:xfrm>
        </p:spPr>
        <p:txBody>
          <a:bodyPr/>
          <a:lstStyle/>
          <a:p>
            <a:r>
              <a:rPr lang="en-US"/>
              <a:t>Recap</a:t>
            </a:r>
          </a:p>
        </p:txBody>
      </p:sp>
      <p:sp>
        <p:nvSpPr>
          <p:cNvPr id="3" name="Content Placeholder 2"/>
          <p:cNvSpPr>
            <a:spLocks noGrp="1"/>
          </p:cNvSpPr>
          <p:nvPr>
            <p:ph idx="1"/>
          </p:nvPr>
        </p:nvSpPr>
        <p:spPr>
          <a:xfrm>
            <a:off x="3614848" y="415368"/>
            <a:ext cx="5529152" cy="4143260"/>
          </a:xfrm>
        </p:spPr>
        <p:txBody>
          <a:bodyPr>
            <a:normAutofit lnSpcReduction="10000"/>
          </a:bodyPr>
          <a:lstStyle/>
          <a:p>
            <a:pPr marL="0" indent="0">
              <a:spcBef>
                <a:spcPts val="1800"/>
              </a:spcBef>
              <a:buNone/>
            </a:pPr>
            <a:r>
              <a:rPr lang="en-US" sz="3200" b="1"/>
              <a:t>Sternum Rub</a:t>
            </a:r>
          </a:p>
          <a:p>
            <a:pPr marL="0" indent="0">
              <a:spcBef>
                <a:spcPts val="1800"/>
              </a:spcBef>
              <a:buNone/>
            </a:pPr>
            <a:r>
              <a:rPr lang="en-US" sz="3200"/>
              <a:t>If no reaction, </a:t>
            </a:r>
            <a:r>
              <a:rPr lang="en-US" sz="3200" b="1"/>
              <a:t>Call 911 </a:t>
            </a:r>
            <a:r>
              <a:rPr lang="en-US" sz="3200"/>
              <a:t>and </a:t>
            </a:r>
            <a:r>
              <a:rPr lang="en-US" sz="3200" b="1"/>
              <a:t>give Naloxone</a:t>
            </a:r>
          </a:p>
          <a:p>
            <a:pPr marL="0" indent="0">
              <a:spcBef>
                <a:spcPts val="1800"/>
              </a:spcBef>
              <a:buNone/>
            </a:pPr>
            <a:r>
              <a:rPr lang="en-US" sz="3200" b="1"/>
              <a:t>Rescue breathing.</a:t>
            </a:r>
            <a:r>
              <a:rPr lang="en-US" sz="3200"/>
              <a:t> Follow 911 dispatcher instructions</a:t>
            </a:r>
          </a:p>
          <a:p>
            <a:pPr marL="0" indent="0">
              <a:spcBef>
                <a:spcPts val="1800"/>
              </a:spcBef>
              <a:buNone/>
            </a:pPr>
            <a:r>
              <a:rPr lang="en-US" sz="3200"/>
              <a:t>After Naloxone, </a:t>
            </a:r>
            <a:r>
              <a:rPr lang="en-US" sz="3200" b="1"/>
              <a:t>stay with the person </a:t>
            </a:r>
            <a:r>
              <a:rPr lang="en-US" sz="3200"/>
              <a:t>for at least 3 hours or until help arrives.</a:t>
            </a:r>
          </a:p>
        </p:txBody>
      </p:sp>
      <p:sp>
        <p:nvSpPr>
          <p:cNvPr id="7" name="Flowchart: Connector 6"/>
          <p:cNvSpPr/>
          <p:nvPr/>
        </p:nvSpPr>
        <p:spPr>
          <a:xfrm>
            <a:off x="4911630" y="6094953"/>
            <a:ext cx="336460" cy="33646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5</a:t>
            </a:r>
          </a:p>
        </p:txBody>
      </p:sp>
      <p:pic>
        <p:nvPicPr>
          <p:cNvPr id="12" name="Picture 11" descr="Diagram showing injectable naloxone administration steps">
            <a:extLst>
              <a:ext uri="{FF2B5EF4-FFF2-40B4-BE49-F238E27FC236}">
                <a16:creationId xmlns:a16="http://schemas.microsoft.com/office/drawing/2014/main" id="{9D53A254-85EA-4073-A932-125B595C5AE8}"/>
              </a:ext>
            </a:extLst>
          </p:cNvPr>
          <p:cNvPicPr>
            <a:picLocks noChangeAspect="1"/>
          </p:cNvPicPr>
          <p:nvPr/>
        </p:nvPicPr>
        <p:blipFill rotWithShape="1">
          <a:blip r:embed="rId3"/>
          <a:srcRect b="50199"/>
          <a:stretch/>
        </p:blipFill>
        <p:spPr>
          <a:xfrm>
            <a:off x="628650" y="1457011"/>
            <a:ext cx="2036748" cy="4265964"/>
          </a:xfrm>
          <a:prstGeom prst="rect">
            <a:avLst/>
          </a:prstGeom>
        </p:spPr>
      </p:pic>
      <p:sp>
        <p:nvSpPr>
          <p:cNvPr id="14" name="Rectangle 13">
            <a:extLst>
              <a:ext uri="{FF2B5EF4-FFF2-40B4-BE49-F238E27FC236}">
                <a16:creationId xmlns:a16="http://schemas.microsoft.com/office/drawing/2014/main" id="{F5CF74A3-B668-4EB1-9808-C11BDB67C066}"/>
              </a:ext>
            </a:extLst>
          </p:cNvPr>
          <p:cNvSpPr/>
          <p:nvPr/>
        </p:nvSpPr>
        <p:spPr>
          <a:xfrm>
            <a:off x="967497" y="5691793"/>
            <a:ext cx="1697901" cy="338554"/>
          </a:xfrm>
          <a:prstGeom prst="rect">
            <a:avLst/>
          </a:prstGeom>
        </p:spPr>
        <p:txBody>
          <a:bodyPr wrap="none">
            <a:spAutoFit/>
          </a:bodyPr>
          <a:lstStyle/>
          <a:p>
            <a:r>
              <a:rPr lang="en-US" sz="800">
                <a:solidFill>
                  <a:srgbClr val="111111"/>
                </a:solidFill>
              </a:rPr>
              <a:t>Photo from </a:t>
            </a:r>
            <a:r>
              <a:rPr lang="en-US" sz="800">
                <a:solidFill>
                  <a:srgbClr val="111111"/>
                </a:solidFill>
                <a:hlinkClick r:id="rId4"/>
              </a:rPr>
              <a:t>www.azdhs.gov/opioid</a:t>
            </a:r>
            <a:r>
              <a:rPr lang="en-US" sz="800">
                <a:solidFill>
                  <a:srgbClr val="111111"/>
                </a:solidFill>
              </a:rPr>
              <a:t>, </a:t>
            </a:r>
          </a:p>
          <a:p>
            <a:r>
              <a:rPr lang="en-US" sz="800">
                <a:solidFill>
                  <a:srgbClr val="111111"/>
                </a:solidFill>
              </a:rPr>
              <a:t>Opioid Safety and Naloxone Use</a:t>
            </a:r>
            <a:endParaRPr lang="en-US" sz="800"/>
          </a:p>
        </p:txBody>
      </p:sp>
      <p:pic>
        <p:nvPicPr>
          <p:cNvPr id="8" name="Picture 7" descr="Person in recovery position ">
            <a:extLst>
              <a:ext uri="{FF2B5EF4-FFF2-40B4-BE49-F238E27FC236}">
                <a16:creationId xmlns:a16="http://schemas.microsoft.com/office/drawing/2014/main" id="{4D86D4E5-D1D8-2448-A1ED-18AE38C819C2}"/>
              </a:ext>
            </a:extLst>
          </p:cNvPr>
          <p:cNvPicPr>
            <a:picLocks noChangeAspect="1"/>
          </p:cNvPicPr>
          <p:nvPr/>
        </p:nvPicPr>
        <p:blipFill>
          <a:blip r:embed="rId5">
            <a:biLevel thresh="50000"/>
          </a:blip>
          <a:stretch>
            <a:fillRect/>
          </a:stretch>
        </p:blipFill>
        <p:spPr>
          <a:xfrm>
            <a:off x="4166070" y="4608870"/>
            <a:ext cx="3819991" cy="1677972"/>
          </a:xfrm>
          <a:prstGeom prst="rect">
            <a:avLst/>
          </a:prstGeom>
        </p:spPr>
      </p:pic>
    </p:spTree>
    <p:extLst>
      <p:ext uri="{BB962C8B-B14F-4D97-AF65-F5344CB8AC3E}">
        <p14:creationId xmlns:p14="http://schemas.microsoft.com/office/powerpoint/2010/main" val="1945488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E7EF47-B1EF-47D5-B3B5-26D3F9710634}"/>
              </a:ext>
            </a:extLst>
          </p:cNvPr>
          <p:cNvSpPr>
            <a:spLocks noGrp="1"/>
          </p:cNvSpPr>
          <p:nvPr>
            <p:ph type="ctrTitle"/>
          </p:nvPr>
        </p:nvSpPr>
        <p:spPr/>
        <p:txBody>
          <a:bodyPr>
            <a:normAutofit/>
          </a:bodyPr>
          <a:lstStyle/>
          <a:p>
            <a:r>
              <a:rPr lang="en-US"/>
              <a:t>Let’s return to the </a:t>
            </a:r>
            <a:r>
              <a:rPr lang="en-US" b="1"/>
              <a:t>Parking Lot</a:t>
            </a:r>
          </a:p>
        </p:txBody>
      </p:sp>
    </p:spTree>
    <p:extLst>
      <p:ext uri="{BB962C8B-B14F-4D97-AF65-F5344CB8AC3E}">
        <p14:creationId xmlns:p14="http://schemas.microsoft.com/office/powerpoint/2010/main" val="3748485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911 Good Samaritan Act* </a:t>
            </a:r>
          </a:p>
        </p:txBody>
      </p:sp>
      <p:sp>
        <p:nvSpPr>
          <p:cNvPr id="3" name="Content Placeholder 2"/>
          <p:cNvSpPr>
            <a:spLocks noGrp="1"/>
          </p:cNvSpPr>
          <p:nvPr>
            <p:ph idx="1"/>
          </p:nvPr>
        </p:nvSpPr>
        <p:spPr>
          <a:xfrm>
            <a:off x="628650" y="1471448"/>
            <a:ext cx="7886700" cy="4416885"/>
          </a:xfrm>
        </p:spPr>
        <p:txBody>
          <a:bodyPr vert="horz" lIns="91440" tIns="45720" rIns="91440" bIns="45720" rtlCol="0" anchor="t">
            <a:normAutofit lnSpcReduction="10000"/>
          </a:bodyPr>
          <a:lstStyle/>
          <a:p>
            <a:pPr marL="0" indent="0">
              <a:buNone/>
            </a:pPr>
            <a:r>
              <a:rPr lang="en-US" u="sng"/>
              <a:t>Arizona Revised Statute (ARS) 13-3423</a:t>
            </a:r>
          </a:p>
          <a:p>
            <a:pPr marL="0" indent="0">
              <a:buNone/>
            </a:pPr>
            <a:r>
              <a:rPr lang="en-US" sz="2400"/>
              <a:t>2018: a person cannot be prosecuted for drug or paraphernalia possession if: </a:t>
            </a:r>
            <a:endParaRPr lang="en-US" sz="2400">
              <a:cs typeface="Calibri"/>
            </a:endParaRPr>
          </a:p>
          <a:p>
            <a:pPr marL="234950" lvl="1" indent="-223520"/>
            <a:r>
              <a:rPr lang="en-US"/>
              <a:t>The person (a “Good Samaritan”) was seeking medical help for someone believed to be suffering from an overdose; and </a:t>
            </a:r>
            <a:endParaRPr lang="en-US">
              <a:cs typeface="Calibri"/>
            </a:endParaRPr>
          </a:p>
          <a:p>
            <a:pPr marL="234950" lvl="1" indent="-223520"/>
            <a:r>
              <a:rPr lang="en-US"/>
              <a:t>Drugs or paraphernalia are discovered as a result of the request for medical assistance. </a:t>
            </a:r>
            <a:endParaRPr lang="en-US">
              <a:cs typeface="Calibri"/>
            </a:endParaRPr>
          </a:p>
          <a:p>
            <a:pPr marL="0" indent="0">
              <a:buNone/>
            </a:pPr>
            <a:r>
              <a:rPr lang="en-US" sz="2350"/>
              <a:t>The person who has overdosed and for whom a request for medical help is made by a “Good Samaritan” cannot be charged or prosecuted for drug or paraphernalia possession.</a:t>
            </a:r>
            <a:endParaRPr lang="en-US" sz="2350">
              <a:cs typeface="Calibri"/>
            </a:endParaRPr>
          </a:p>
          <a:p>
            <a:pPr marL="0" indent="0">
              <a:buNone/>
            </a:pPr>
            <a:r>
              <a:rPr lang="en-US" sz="1800"/>
              <a:t>*Seek legal assistance for guidance.</a:t>
            </a:r>
            <a:endParaRPr lang="en-US" sz="1800">
              <a:cs typeface="Calibri"/>
            </a:endParaRPr>
          </a:p>
        </p:txBody>
      </p:sp>
      <p:pic>
        <p:nvPicPr>
          <p:cNvPr id="7" name="Picture 6" descr="Circle of embracing figures">
            <a:extLst>
              <a:ext uri="{FF2B5EF4-FFF2-40B4-BE49-F238E27FC236}">
                <a16:creationId xmlns:a16="http://schemas.microsoft.com/office/drawing/2014/main" id="{0226CB74-B94A-F240-B044-97BAED1DEC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200" y="639807"/>
            <a:ext cx="1398558" cy="1404337"/>
          </a:xfrm>
          <a:prstGeom prst="rect">
            <a:avLst/>
          </a:prstGeom>
        </p:spPr>
      </p:pic>
      <p:sp>
        <p:nvSpPr>
          <p:cNvPr id="8" name="Flowchart: Connector 7"/>
          <p:cNvSpPr/>
          <p:nvPr/>
        </p:nvSpPr>
        <p:spPr>
          <a:xfrm>
            <a:off x="4911630" y="6094953"/>
            <a:ext cx="336460" cy="33646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5</a:t>
            </a:r>
          </a:p>
        </p:txBody>
      </p:sp>
    </p:spTree>
    <p:extLst>
      <p:ext uri="{BB962C8B-B14F-4D97-AF65-F5344CB8AC3E}">
        <p14:creationId xmlns:p14="http://schemas.microsoft.com/office/powerpoint/2010/main" val="85721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5A70D-0321-0749-BB8A-A54FBC238897}"/>
              </a:ext>
            </a:extLst>
          </p:cNvPr>
          <p:cNvSpPr>
            <a:spLocks noGrp="1"/>
          </p:cNvSpPr>
          <p:nvPr>
            <p:ph type="title"/>
          </p:nvPr>
        </p:nvSpPr>
        <p:spPr>
          <a:xfrm>
            <a:off x="628650" y="2627063"/>
            <a:ext cx="7886700" cy="1015345"/>
          </a:xfrm>
        </p:spPr>
        <p:txBody>
          <a:bodyPr>
            <a:normAutofit/>
          </a:bodyPr>
          <a:lstStyle/>
          <a:p>
            <a:r>
              <a:rPr lang="en-US" sz="3000">
                <a:solidFill>
                  <a:srgbClr val="FF0000"/>
                </a:solidFill>
              </a:rPr>
              <a:t>Optional: Housekeeping/Instruction Slide for Virtual Platforms</a:t>
            </a:r>
          </a:p>
        </p:txBody>
      </p:sp>
    </p:spTree>
    <p:extLst>
      <p:ext uri="{BB962C8B-B14F-4D97-AF65-F5344CB8AC3E}">
        <p14:creationId xmlns:p14="http://schemas.microsoft.com/office/powerpoint/2010/main" val="841932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Possible Effects of Naloxone</a:t>
            </a:r>
          </a:p>
        </p:txBody>
      </p:sp>
      <p:sp>
        <p:nvSpPr>
          <p:cNvPr id="3" name="Content Placeholder 2"/>
          <p:cNvSpPr>
            <a:spLocks noGrp="1"/>
          </p:cNvSpPr>
          <p:nvPr>
            <p:ph idx="1"/>
          </p:nvPr>
        </p:nvSpPr>
        <p:spPr/>
        <p:txBody>
          <a:bodyPr vert="horz" lIns="91440" tIns="45720" rIns="91440" bIns="45720" rtlCol="0" anchor="t">
            <a:normAutofit/>
          </a:bodyPr>
          <a:lstStyle/>
          <a:p>
            <a:r>
              <a:rPr lang="en-US" sz="3200"/>
              <a:t>Can cause an opioid withdrawal </a:t>
            </a:r>
            <a:endParaRPr lang="en-US" sz="3200">
              <a:cs typeface="Calibri"/>
            </a:endParaRPr>
          </a:p>
          <a:p>
            <a:pPr lvl="1"/>
            <a:r>
              <a:rPr lang="en-US" sz="3200"/>
              <a:t>Fatigue </a:t>
            </a:r>
            <a:endParaRPr lang="en-US" sz="3200">
              <a:cs typeface="Calibri"/>
            </a:endParaRPr>
          </a:p>
          <a:p>
            <a:pPr lvl="1"/>
            <a:r>
              <a:rPr lang="en-US" sz="3200"/>
              <a:t>Fever/sweating</a:t>
            </a:r>
            <a:endParaRPr lang="en-US" sz="3200">
              <a:cs typeface="Calibri"/>
            </a:endParaRPr>
          </a:p>
          <a:p>
            <a:pPr lvl="1"/>
            <a:r>
              <a:rPr lang="en-US" sz="3200"/>
              <a:t>Loss of bowel/bladder function</a:t>
            </a:r>
            <a:endParaRPr lang="en-US" sz="3200">
              <a:cs typeface="Calibri"/>
            </a:endParaRPr>
          </a:p>
          <a:p>
            <a:pPr lvl="1"/>
            <a:r>
              <a:rPr lang="en-US" sz="3200"/>
              <a:t>Upset stomach/vomiting</a:t>
            </a:r>
            <a:endParaRPr lang="en-US" sz="3200">
              <a:cs typeface="Calibri"/>
            </a:endParaRPr>
          </a:p>
          <a:p>
            <a:pPr lvl="1"/>
            <a:r>
              <a:rPr lang="en-US" sz="3200"/>
              <a:t>Confusion, disorientation, irritation </a:t>
            </a:r>
            <a:endParaRPr lang="en-US" sz="3200">
              <a:cs typeface="Calibri"/>
            </a:endParaRPr>
          </a:p>
          <a:p>
            <a:pPr lvl="1"/>
            <a:r>
              <a:rPr lang="en-US" sz="3200"/>
              <a:t>Increased heartrate/breathing</a:t>
            </a:r>
            <a:endParaRPr lang="en-US" sz="3200">
              <a:cs typeface="Calibri"/>
            </a:endParaRPr>
          </a:p>
          <a:p>
            <a:pPr lvl="1"/>
            <a:r>
              <a:rPr lang="en-US" sz="3200"/>
              <a:t>Pain/aches</a:t>
            </a:r>
            <a:endParaRPr lang="en-US" sz="3200">
              <a:cs typeface="Calibri"/>
            </a:endParaRPr>
          </a:p>
          <a:p>
            <a:pPr marL="0" indent="0">
              <a:buNone/>
            </a:pPr>
            <a:endParaRPr lang="en-US"/>
          </a:p>
        </p:txBody>
      </p:sp>
      <p:sp>
        <p:nvSpPr>
          <p:cNvPr id="6" name="Flowchart: Connector 5">
            <a:extLst>
              <a:ext uri="{FF2B5EF4-FFF2-40B4-BE49-F238E27FC236}">
                <a16:creationId xmlns:a16="http://schemas.microsoft.com/office/drawing/2014/main" id="{75CD77D8-2CC7-4551-BC91-0C71F44A5022}"/>
              </a:ext>
            </a:extLst>
          </p:cNvPr>
          <p:cNvSpPr/>
          <p:nvPr/>
        </p:nvSpPr>
        <p:spPr>
          <a:xfrm>
            <a:off x="4911630" y="6094953"/>
            <a:ext cx="336460" cy="33646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5</a:t>
            </a:r>
          </a:p>
        </p:txBody>
      </p:sp>
      <p:pic>
        <p:nvPicPr>
          <p:cNvPr id="4" name="Graphic 4" descr="Adhesive Bandage outline">
            <a:extLst>
              <a:ext uri="{FF2B5EF4-FFF2-40B4-BE49-F238E27FC236}">
                <a16:creationId xmlns:a16="http://schemas.microsoft.com/office/drawing/2014/main" id="{2726989F-9BBB-E0BB-F875-B29641A67F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5350" y="1313056"/>
            <a:ext cx="2099216" cy="2113155"/>
          </a:xfrm>
          <a:prstGeom prst="rect">
            <a:avLst/>
          </a:prstGeom>
        </p:spPr>
      </p:pic>
    </p:spTree>
    <p:extLst>
      <p:ext uri="{BB962C8B-B14F-4D97-AF65-F5344CB8AC3E}">
        <p14:creationId xmlns:p14="http://schemas.microsoft.com/office/powerpoint/2010/main" val="1241070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287" y="365126"/>
            <a:ext cx="8059064" cy="1015345"/>
          </a:xfrm>
        </p:spPr>
        <p:txBody>
          <a:bodyPr/>
          <a:lstStyle/>
          <a:p>
            <a:r>
              <a:rPr lang="en-US"/>
              <a:t>Aftercare 1</a:t>
            </a:r>
          </a:p>
        </p:txBody>
      </p:sp>
      <p:sp>
        <p:nvSpPr>
          <p:cNvPr id="3" name="Content Placeholder 2"/>
          <p:cNvSpPr>
            <a:spLocks noGrp="1"/>
          </p:cNvSpPr>
          <p:nvPr>
            <p:ph idx="1"/>
          </p:nvPr>
        </p:nvSpPr>
        <p:spPr>
          <a:xfrm>
            <a:off x="4107138" y="1263853"/>
            <a:ext cx="4762542" cy="2397749"/>
          </a:xfrm>
        </p:spPr>
        <p:txBody>
          <a:bodyPr>
            <a:normAutofit fontScale="92500" lnSpcReduction="20000"/>
          </a:bodyPr>
          <a:lstStyle/>
          <a:p>
            <a:pPr marL="0" indent="0">
              <a:buNone/>
            </a:pPr>
            <a:r>
              <a:rPr lang="en-US" sz="3000"/>
              <a:t>If the person cannot walk/talk </a:t>
            </a:r>
          </a:p>
          <a:p>
            <a:pPr marL="0" indent="0">
              <a:buNone/>
            </a:pPr>
            <a:r>
              <a:rPr lang="en-US" sz="3000"/>
              <a:t>well, it is important for EMS to </a:t>
            </a:r>
          </a:p>
          <a:p>
            <a:pPr marL="0" indent="0">
              <a:buNone/>
            </a:pPr>
            <a:r>
              <a:rPr lang="en-US" sz="3000"/>
              <a:t>take them to the hospital. </a:t>
            </a:r>
          </a:p>
          <a:p>
            <a:pPr marL="0" indent="0">
              <a:buNone/>
            </a:pPr>
            <a:endParaRPr lang="en-US" sz="3000"/>
          </a:p>
          <a:p>
            <a:pPr marL="0" indent="0">
              <a:buNone/>
            </a:pPr>
            <a:r>
              <a:rPr lang="en-US" sz="3000"/>
              <a:t>Some individuals refuse medical care </a:t>
            </a:r>
          </a:p>
          <a:p>
            <a:pPr marL="0" indent="0">
              <a:buNone/>
            </a:pPr>
            <a:endParaRPr lang="en-US"/>
          </a:p>
        </p:txBody>
      </p:sp>
      <p:sp>
        <p:nvSpPr>
          <p:cNvPr id="4" name="Rectangle 3"/>
          <p:cNvSpPr/>
          <p:nvPr/>
        </p:nvSpPr>
        <p:spPr>
          <a:xfrm>
            <a:off x="478175" y="5578271"/>
            <a:ext cx="7795260" cy="646331"/>
          </a:xfrm>
          <a:prstGeom prst="rect">
            <a:avLst/>
          </a:prstGeom>
        </p:spPr>
        <p:txBody>
          <a:bodyPr wrap="square">
            <a:spAutoFit/>
          </a:bodyPr>
          <a:lstStyle/>
          <a:p>
            <a:r>
              <a:rPr lang="en-US" sz="1100"/>
              <a:t>https://www.ncbi.nlm.nih.gov/pmc/articles/PMC3739053/</a:t>
            </a:r>
          </a:p>
          <a:p>
            <a:r>
              <a:rPr lang="en-US" sz="1100"/>
              <a:t>https://harmreduction.org/issues/overdose-prevention/overview/overdose-basics/responding-to-opioid-overdose/aftercare</a:t>
            </a:r>
          </a:p>
          <a:p>
            <a:endParaRPr lang="en-US" sz="1400"/>
          </a:p>
        </p:txBody>
      </p:sp>
      <p:sp>
        <p:nvSpPr>
          <p:cNvPr id="6" name="Flowchart: Connector 5"/>
          <p:cNvSpPr/>
          <p:nvPr/>
        </p:nvSpPr>
        <p:spPr>
          <a:xfrm>
            <a:off x="5855630" y="6102676"/>
            <a:ext cx="336460" cy="33646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6</a:t>
            </a:r>
          </a:p>
        </p:txBody>
      </p:sp>
      <p:pic>
        <p:nvPicPr>
          <p:cNvPr id="7" name="Picture 6" descr="A doctor examining a patient">
            <a:extLst>
              <a:ext uri="{FF2B5EF4-FFF2-40B4-BE49-F238E27FC236}">
                <a16:creationId xmlns:a16="http://schemas.microsoft.com/office/drawing/2014/main" id="{B41D706D-5419-4C2A-8D9C-FE95A8B350B1}"/>
              </a:ext>
            </a:extLst>
          </p:cNvPr>
          <p:cNvPicPr>
            <a:picLocks noChangeAspect="1"/>
          </p:cNvPicPr>
          <p:nvPr/>
        </p:nvPicPr>
        <p:blipFill rotWithShape="1">
          <a:blip r:embed="rId3"/>
          <a:srcRect l="51333" t="35927" r="30222" b="23333"/>
          <a:stretch/>
        </p:blipFill>
        <p:spPr>
          <a:xfrm>
            <a:off x="554179" y="1263853"/>
            <a:ext cx="3552959" cy="2354370"/>
          </a:xfrm>
          <a:prstGeom prst="rect">
            <a:avLst/>
          </a:prstGeom>
        </p:spPr>
      </p:pic>
      <p:sp>
        <p:nvSpPr>
          <p:cNvPr id="5" name="Rectangle 4">
            <a:extLst>
              <a:ext uri="{FF2B5EF4-FFF2-40B4-BE49-F238E27FC236}">
                <a16:creationId xmlns:a16="http://schemas.microsoft.com/office/drawing/2014/main" id="{CBEDC964-F250-46E9-9996-41603B3FB654}"/>
              </a:ext>
            </a:extLst>
          </p:cNvPr>
          <p:cNvSpPr/>
          <p:nvPr/>
        </p:nvSpPr>
        <p:spPr>
          <a:xfrm>
            <a:off x="456286" y="3855907"/>
            <a:ext cx="7886699" cy="1815882"/>
          </a:xfrm>
          <a:prstGeom prst="rect">
            <a:avLst/>
          </a:prstGeom>
        </p:spPr>
        <p:txBody>
          <a:bodyPr wrap="square">
            <a:spAutoFit/>
          </a:bodyPr>
          <a:lstStyle/>
          <a:p>
            <a:r>
              <a:rPr lang="en-US" sz="2800"/>
              <a:t>If possible, someone should </a:t>
            </a:r>
            <a:r>
              <a:rPr lang="en-US" sz="2800" b="1"/>
              <a:t>stay with the person for several hours and keep them awake</a:t>
            </a:r>
            <a:r>
              <a:rPr lang="en-US" sz="2800"/>
              <a:t>. </a:t>
            </a:r>
          </a:p>
          <a:p>
            <a:pPr lvl="0"/>
            <a:r>
              <a:rPr lang="en-US" sz="2800"/>
              <a:t>Overdose is </a:t>
            </a:r>
            <a:r>
              <a:rPr lang="en-US" sz="2800" b="1"/>
              <a:t>terrifying</a:t>
            </a:r>
            <a:r>
              <a:rPr lang="en-US" sz="2800"/>
              <a:t>! </a:t>
            </a:r>
          </a:p>
          <a:p>
            <a:pPr lvl="0"/>
            <a:r>
              <a:rPr lang="en-US" sz="2800" b="1"/>
              <a:t>Overdose often catalyzes an individual to get help!</a:t>
            </a:r>
          </a:p>
        </p:txBody>
      </p:sp>
    </p:spTree>
    <p:extLst>
      <p:ext uri="{BB962C8B-B14F-4D97-AF65-F5344CB8AC3E}">
        <p14:creationId xmlns:p14="http://schemas.microsoft.com/office/powerpoint/2010/main" val="3668643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Aftercare 2</a:t>
            </a:r>
          </a:p>
        </p:txBody>
      </p:sp>
      <p:sp>
        <p:nvSpPr>
          <p:cNvPr id="3" name="Content Placeholder 2"/>
          <p:cNvSpPr>
            <a:spLocks noGrp="1"/>
          </p:cNvSpPr>
          <p:nvPr>
            <p:ph idx="1"/>
          </p:nvPr>
        </p:nvSpPr>
        <p:spPr>
          <a:xfrm>
            <a:off x="4459095" y="1380472"/>
            <a:ext cx="4547380" cy="2572090"/>
          </a:xfrm>
        </p:spPr>
        <p:txBody>
          <a:bodyPr vert="horz" lIns="91440" tIns="45720" rIns="91440" bIns="45720" rtlCol="0" anchor="t">
            <a:normAutofit/>
          </a:bodyPr>
          <a:lstStyle/>
          <a:p>
            <a:pPr marL="0" indent="0">
              <a:buNone/>
            </a:pPr>
            <a:r>
              <a:rPr lang="en-US" sz="2600"/>
              <a:t>Naloxone can last </a:t>
            </a:r>
            <a:r>
              <a:rPr lang="en-US" sz="2600" b="1"/>
              <a:t>30-90 minutes. </a:t>
            </a:r>
            <a:endParaRPr lang="en-US"/>
          </a:p>
          <a:p>
            <a:pPr marL="0" indent="0">
              <a:buNone/>
            </a:pPr>
            <a:r>
              <a:rPr lang="en-US" sz="2600" b="1"/>
              <a:t>Another overdose could happen </a:t>
            </a:r>
            <a:r>
              <a:rPr lang="en-US" sz="2600"/>
              <a:t>whether additional opioids are taken or not. </a:t>
            </a:r>
            <a:endParaRPr lang="en-US" sz="2600">
              <a:cs typeface="Calibri"/>
            </a:endParaRPr>
          </a:p>
          <a:p>
            <a:pPr marL="0" lvl="0" indent="0">
              <a:buNone/>
            </a:pPr>
            <a:endParaRPr lang="en-US" sz="2600"/>
          </a:p>
        </p:txBody>
      </p:sp>
      <p:sp>
        <p:nvSpPr>
          <p:cNvPr id="4" name="Rectangle 3"/>
          <p:cNvSpPr/>
          <p:nvPr/>
        </p:nvSpPr>
        <p:spPr>
          <a:xfrm>
            <a:off x="172012" y="6362907"/>
            <a:ext cx="7795260" cy="646331"/>
          </a:xfrm>
          <a:prstGeom prst="rect">
            <a:avLst/>
          </a:prstGeom>
        </p:spPr>
        <p:txBody>
          <a:bodyPr wrap="square">
            <a:spAutoFit/>
          </a:bodyPr>
          <a:lstStyle/>
          <a:p>
            <a:r>
              <a:rPr lang="en-US" sz="1100"/>
              <a:t>https://www.ncbi.nlm.nih.gov/pmc/articles/PMC3739053/</a:t>
            </a:r>
          </a:p>
          <a:p>
            <a:r>
              <a:rPr lang="en-US" sz="1100"/>
              <a:t>https://harmreduction.org/issues/overdose-prevention/overview/overdose-basics/responding-to-opioid-overdose/aftercare</a:t>
            </a:r>
          </a:p>
          <a:p>
            <a:endParaRPr lang="en-US" sz="1400"/>
          </a:p>
        </p:txBody>
      </p:sp>
      <p:sp>
        <p:nvSpPr>
          <p:cNvPr id="7" name="Flowchart: Connector 6"/>
          <p:cNvSpPr/>
          <p:nvPr/>
        </p:nvSpPr>
        <p:spPr>
          <a:xfrm>
            <a:off x="5855630" y="6102676"/>
            <a:ext cx="336460" cy="33646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6</a:t>
            </a:r>
          </a:p>
        </p:txBody>
      </p:sp>
      <p:pic>
        <p:nvPicPr>
          <p:cNvPr id="9" name="Picture 8" descr="A close-up of people holding hands&#10;">
            <a:extLst>
              <a:ext uri="{FF2B5EF4-FFF2-40B4-BE49-F238E27FC236}">
                <a16:creationId xmlns:a16="http://schemas.microsoft.com/office/drawing/2014/main" id="{F4ADDF81-BFC6-A547-8D93-849D14165F93}"/>
              </a:ext>
            </a:extLst>
          </p:cNvPr>
          <p:cNvPicPr>
            <a:picLocks noChangeAspect="1"/>
          </p:cNvPicPr>
          <p:nvPr/>
        </p:nvPicPr>
        <p:blipFill>
          <a:blip r:embed="rId3"/>
          <a:stretch>
            <a:fillRect/>
          </a:stretch>
        </p:blipFill>
        <p:spPr>
          <a:xfrm>
            <a:off x="713433" y="1408678"/>
            <a:ext cx="3689470" cy="2460877"/>
          </a:xfrm>
          <a:prstGeom prst="rect">
            <a:avLst/>
          </a:prstGeom>
        </p:spPr>
      </p:pic>
      <p:sp>
        <p:nvSpPr>
          <p:cNvPr id="5" name="TextBox 4">
            <a:extLst>
              <a:ext uri="{FF2B5EF4-FFF2-40B4-BE49-F238E27FC236}">
                <a16:creationId xmlns:a16="http://schemas.microsoft.com/office/drawing/2014/main" id="{EDA3B4AC-9A96-4A7B-8A7F-3C9371A4A4E1}"/>
              </a:ext>
            </a:extLst>
          </p:cNvPr>
          <p:cNvSpPr txBox="1"/>
          <p:nvPr/>
        </p:nvSpPr>
        <p:spPr>
          <a:xfrm>
            <a:off x="628650" y="3952561"/>
            <a:ext cx="7801917" cy="2092881"/>
          </a:xfrm>
          <a:prstGeom prst="rect">
            <a:avLst/>
          </a:prstGeom>
          <a:noFill/>
        </p:spPr>
        <p:txBody>
          <a:bodyPr wrap="square" lIns="91440" tIns="45720" rIns="91440" bIns="45720" rtlCol="0" anchor="t">
            <a:spAutoFit/>
          </a:bodyPr>
          <a:lstStyle/>
          <a:p>
            <a:pPr marL="457200" indent="-457200">
              <a:buFont typeface="Arial"/>
              <a:buChar char="•"/>
            </a:pPr>
            <a:r>
              <a:rPr lang="en-US" sz="2600"/>
              <a:t>Naloxone</a:t>
            </a:r>
            <a:r>
              <a:rPr lang="en-US" sz="2600" b="1"/>
              <a:t> will not cause an overdose</a:t>
            </a:r>
            <a:endParaRPr lang="en-US"/>
          </a:p>
          <a:p>
            <a:pPr marL="457200" indent="-457200">
              <a:buFont typeface="Arial"/>
              <a:buChar char="•"/>
            </a:pPr>
            <a:r>
              <a:rPr lang="en-US" sz="2600"/>
              <a:t>Naloxone </a:t>
            </a:r>
            <a:r>
              <a:rPr lang="en-US" sz="2600" b="1"/>
              <a:t>does not work on overdoses from other substances</a:t>
            </a:r>
            <a:endParaRPr lang="en-US" sz="2600" b="1">
              <a:cs typeface="Calibri" panose="020F0502020204030204"/>
            </a:endParaRPr>
          </a:p>
          <a:p>
            <a:pPr marL="457200" indent="-457200">
              <a:buFont typeface="Arial"/>
              <a:buChar char="•"/>
            </a:pPr>
            <a:r>
              <a:rPr lang="en-US" sz="2600" b="1"/>
              <a:t>Adverse effects </a:t>
            </a:r>
            <a:r>
              <a:rPr lang="en-US" sz="2600"/>
              <a:t>are </a:t>
            </a:r>
            <a:r>
              <a:rPr lang="en-US" sz="2600" b="1"/>
              <a:t>unlikely</a:t>
            </a:r>
            <a:r>
              <a:rPr lang="en-US" sz="2600"/>
              <a:t> even when Naloxone is administered to someone not overdosing on opioids</a:t>
            </a:r>
            <a:endParaRPr lang="en-US" sz="2400">
              <a:cs typeface="Calibri" panose="020F0502020204030204"/>
            </a:endParaRPr>
          </a:p>
        </p:txBody>
      </p:sp>
    </p:spTree>
    <p:extLst>
      <p:ext uri="{BB962C8B-B14F-4D97-AF65-F5344CB8AC3E}">
        <p14:creationId xmlns:p14="http://schemas.microsoft.com/office/powerpoint/2010/main" val="3919365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32" y="365126"/>
            <a:ext cx="3932717" cy="1984669"/>
          </a:xfrm>
        </p:spPr>
        <p:txBody>
          <a:bodyPr>
            <a:normAutofit fontScale="90000"/>
          </a:bodyPr>
          <a:lstStyle/>
          <a:p>
            <a:r>
              <a:rPr lang="en-US"/>
              <a:t>Community Resources in Arizona </a:t>
            </a:r>
          </a:p>
        </p:txBody>
      </p:sp>
      <p:sp>
        <p:nvSpPr>
          <p:cNvPr id="3" name="Content Placeholder 2"/>
          <p:cNvSpPr>
            <a:spLocks noGrp="1"/>
          </p:cNvSpPr>
          <p:nvPr>
            <p:ph idx="1"/>
          </p:nvPr>
        </p:nvSpPr>
        <p:spPr>
          <a:xfrm>
            <a:off x="766916" y="2349795"/>
            <a:ext cx="8239432" cy="3285461"/>
          </a:xfrm>
        </p:spPr>
        <p:txBody>
          <a:bodyPr vert="horz" lIns="91440" tIns="45720" rIns="91440" bIns="45720" rtlCol="0" anchor="t">
            <a:noAutofit/>
          </a:bodyPr>
          <a:lstStyle/>
          <a:p>
            <a:pPr marL="514350" indent="-514350">
              <a:spcBef>
                <a:spcPts val="0"/>
              </a:spcBef>
              <a:spcAft>
                <a:spcPts val="1200"/>
              </a:spcAft>
              <a:buAutoNum type="arabicPeriod"/>
            </a:pPr>
            <a:r>
              <a:rPr lang="en-US" sz="2400"/>
              <a:t>Go to </a:t>
            </a:r>
            <a:r>
              <a:rPr lang="en-US" sz="2400" b="1">
                <a:hlinkClick r:id="rId3"/>
              </a:rPr>
              <a:t>211arizona.org </a:t>
            </a:r>
            <a:r>
              <a:rPr lang="en-US" sz="2400" b="1"/>
              <a:t>(</a:t>
            </a:r>
            <a:r>
              <a:rPr lang="en-US" sz="2400"/>
              <a:t>call </a:t>
            </a:r>
            <a:r>
              <a:rPr lang="en-US" sz="2400" b="1"/>
              <a:t>Arizona 2-1-1) </a:t>
            </a:r>
            <a:r>
              <a:rPr lang="en-US" sz="2400"/>
              <a:t>or Arizona Opioid Assistance &amp; Referral Line: </a:t>
            </a:r>
            <a:r>
              <a:rPr lang="en-US" sz="2400" b="1">
                <a:ea typeface="+mn-lt"/>
                <a:cs typeface="+mn-lt"/>
                <a:hlinkClick r:id="rId4"/>
              </a:rPr>
              <a:t>1-888-688-4222</a:t>
            </a:r>
            <a:endParaRPr lang="en-US" sz="2400" b="1">
              <a:cs typeface="Calibri"/>
            </a:endParaRPr>
          </a:p>
          <a:p>
            <a:pPr marL="514350" indent="-514350">
              <a:spcBef>
                <a:spcPts val="0"/>
              </a:spcBef>
              <a:spcAft>
                <a:spcPts val="1200"/>
              </a:spcAft>
              <a:buAutoNum type="arabicPeriod"/>
            </a:pPr>
            <a:r>
              <a:rPr lang="en-US" sz="2400"/>
              <a:t>Find local Rx Drug Drop-Off Locations: </a:t>
            </a:r>
            <a:r>
              <a:rPr lang="en-US" sz="2400" b="1">
                <a:ea typeface="+mn-lt"/>
                <a:cs typeface="+mn-lt"/>
                <a:hlinkClick r:id="rId5"/>
              </a:rPr>
              <a:t>www.azdhs.gov/gis/dump-the-drugs-az/</a:t>
            </a:r>
            <a:r>
              <a:rPr lang="en-US" sz="2400" b="1">
                <a:ea typeface="+mn-lt"/>
                <a:cs typeface="+mn-lt"/>
              </a:rPr>
              <a:t> </a:t>
            </a:r>
          </a:p>
          <a:p>
            <a:pPr marL="514350" indent="-514350">
              <a:spcBef>
                <a:spcPts val="0"/>
              </a:spcBef>
              <a:spcAft>
                <a:spcPts val="1200"/>
              </a:spcAft>
              <a:buAutoNum type="arabicPeriod"/>
            </a:pPr>
            <a:r>
              <a:rPr lang="en-US" sz="2400"/>
              <a:t>Find Local treatment Services: </a:t>
            </a:r>
            <a:r>
              <a:rPr lang="en-US" sz="2400" b="1" u="sng">
                <a:hlinkClick r:id="rId6"/>
              </a:rPr>
              <a:t>findtreatment.samhsa.gov</a:t>
            </a:r>
            <a:endParaRPr lang="en-US" sz="2400" b="1" u="sng">
              <a:cs typeface="Calibri"/>
            </a:endParaRPr>
          </a:p>
          <a:p>
            <a:pPr marL="514350" indent="-514350">
              <a:spcBef>
                <a:spcPts val="0"/>
              </a:spcBef>
              <a:spcAft>
                <a:spcPts val="1200"/>
              </a:spcAft>
              <a:buAutoNum type="arabicPeriod"/>
            </a:pPr>
            <a:r>
              <a:rPr lang="en-US" sz="2400">
                <a:solidFill>
                  <a:srgbClr val="FF0000"/>
                </a:solidFill>
                <a:highlight>
                  <a:srgbClr val="FFFF00"/>
                </a:highlight>
                <a:ea typeface="+mn-lt"/>
                <a:cs typeface="+mn-lt"/>
              </a:rPr>
              <a:t>Optional additional resource or delete</a:t>
            </a:r>
          </a:p>
          <a:p>
            <a:pPr marL="514350" indent="-514350">
              <a:spcBef>
                <a:spcPts val="0"/>
              </a:spcBef>
              <a:spcAft>
                <a:spcPts val="1200"/>
              </a:spcAft>
              <a:buAutoNum type="arabicPeriod"/>
            </a:pPr>
            <a:r>
              <a:rPr lang="en-US" sz="2400">
                <a:solidFill>
                  <a:srgbClr val="FF0000"/>
                </a:solidFill>
                <a:highlight>
                  <a:srgbClr val="FFFF00"/>
                </a:highlight>
                <a:ea typeface="+mn-lt"/>
                <a:cs typeface="+mn-lt"/>
              </a:rPr>
              <a:t>Optional additional resource or delete</a:t>
            </a:r>
          </a:p>
          <a:p>
            <a:pPr marL="514350" indent="-514350">
              <a:spcBef>
                <a:spcPts val="0"/>
              </a:spcBef>
              <a:spcAft>
                <a:spcPts val="1200"/>
              </a:spcAft>
              <a:buAutoNum type="arabicPeriod"/>
            </a:pPr>
            <a:r>
              <a:rPr lang="en-US" sz="2400">
                <a:solidFill>
                  <a:srgbClr val="FF0000"/>
                </a:solidFill>
                <a:highlight>
                  <a:srgbClr val="FFFF00"/>
                </a:highlight>
                <a:ea typeface="+mn-lt"/>
                <a:cs typeface="+mn-lt"/>
              </a:rPr>
              <a:t>Optional additional resource or delete</a:t>
            </a:r>
          </a:p>
          <a:p>
            <a:pPr marL="514350" indent="-514350">
              <a:spcBef>
                <a:spcPts val="0"/>
              </a:spcBef>
              <a:spcAft>
                <a:spcPts val="1200"/>
              </a:spcAft>
              <a:buAutoNum type="arabicPeriod"/>
            </a:pPr>
            <a:endParaRPr lang="en-US" sz="2400" b="1">
              <a:ea typeface="+mn-lt"/>
              <a:cs typeface="+mn-lt"/>
            </a:endParaRPr>
          </a:p>
        </p:txBody>
      </p:sp>
      <p:sp>
        <p:nvSpPr>
          <p:cNvPr id="7" name="Flowchart: Connector 6"/>
          <p:cNvSpPr/>
          <p:nvPr/>
        </p:nvSpPr>
        <p:spPr>
          <a:xfrm>
            <a:off x="5842045" y="6095751"/>
            <a:ext cx="336460" cy="33646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6</a:t>
            </a:r>
          </a:p>
        </p:txBody>
      </p:sp>
      <p:pic>
        <p:nvPicPr>
          <p:cNvPr id="6" name="Picture 5" descr="A family posing for a photo&#10;">
            <a:extLst>
              <a:ext uri="{FF2B5EF4-FFF2-40B4-BE49-F238E27FC236}">
                <a16:creationId xmlns:a16="http://schemas.microsoft.com/office/drawing/2014/main" id="{02CAED91-E2C7-044C-859C-F4098382AE46}"/>
              </a:ext>
            </a:extLst>
          </p:cNvPr>
          <p:cNvPicPr>
            <a:picLocks noChangeAspect="1"/>
          </p:cNvPicPr>
          <p:nvPr/>
        </p:nvPicPr>
        <p:blipFill rotWithShape="1">
          <a:blip r:embed="rId7"/>
          <a:srcRect b="9711"/>
          <a:stretch/>
        </p:blipFill>
        <p:spPr>
          <a:xfrm>
            <a:off x="1266604" y="488503"/>
            <a:ext cx="2790545" cy="1680540"/>
          </a:xfrm>
          <a:prstGeom prst="rect">
            <a:avLst/>
          </a:prstGeom>
        </p:spPr>
      </p:pic>
    </p:spTree>
    <p:extLst>
      <p:ext uri="{BB962C8B-B14F-4D97-AF65-F5344CB8AC3E}">
        <p14:creationId xmlns:p14="http://schemas.microsoft.com/office/powerpoint/2010/main" val="2922499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109567" y="858487"/>
            <a:ext cx="8263890" cy="1075811"/>
          </a:xfrm>
        </p:spPr>
        <p:txBody>
          <a:bodyPr anchor="b">
            <a:normAutofit/>
          </a:bodyPr>
          <a:lstStyle/>
          <a:p>
            <a:r>
              <a:rPr lang="en-US" sz="4300" b="1">
                <a:latin typeface="Calibri"/>
                <a:ea typeface="Calibri"/>
                <a:cs typeface="Calibri"/>
              </a:rPr>
              <a:t>Where to Find Naloxone</a:t>
            </a:r>
          </a:p>
        </p:txBody>
      </p:sp>
      <p:sp>
        <p:nvSpPr>
          <p:cNvPr id="2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70" y="2118408"/>
            <a:ext cx="8229600" cy="13716"/>
          </a:xfrm>
          <a:custGeom>
            <a:avLst/>
            <a:gdLst>
              <a:gd name="connsiteX0" fmla="*/ 0 w 8229600"/>
              <a:gd name="connsiteY0" fmla="*/ 0 h 13716"/>
              <a:gd name="connsiteX1" fmla="*/ 521208 w 8229600"/>
              <a:gd name="connsiteY1" fmla="*/ 0 h 13716"/>
              <a:gd name="connsiteX2" fmla="*/ 1371600 w 8229600"/>
              <a:gd name="connsiteY2" fmla="*/ 0 h 13716"/>
              <a:gd name="connsiteX3" fmla="*/ 2221992 w 8229600"/>
              <a:gd name="connsiteY3" fmla="*/ 0 h 13716"/>
              <a:gd name="connsiteX4" fmla="*/ 3072384 w 8229600"/>
              <a:gd name="connsiteY4" fmla="*/ 0 h 13716"/>
              <a:gd name="connsiteX5" fmla="*/ 3511296 w 8229600"/>
              <a:gd name="connsiteY5" fmla="*/ 0 h 13716"/>
              <a:gd name="connsiteX6" fmla="*/ 4114800 w 8229600"/>
              <a:gd name="connsiteY6" fmla="*/ 0 h 13716"/>
              <a:gd name="connsiteX7" fmla="*/ 4553712 w 8229600"/>
              <a:gd name="connsiteY7" fmla="*/ 0 h 13716"/>
              <a:gd name="connsiteX8" fmla="*/ 5239512 w 8229600"/>
              <a:gd name="connsiteY8" fmla="*/ 0 h 13716"/>
              <a:gd name="connsiteX9" fmla="*/ 5843016 w 8229600"/>
              <a:gd name="connsiteY9" fmla="*/ 0 h 13716"/>
              <a:gd name="connsiteX10" fmla="*/ 6611112 w 8229600"/>
              <a:gd name="connsiteY10" fmla="*/ 0 h 13716"/>
              <a:gd name="connsiteX11" fmla="*/ 7461504 w 8229600"/>
              <a:gd name="connsiteY11" fmla="*/ 0 h 13716"/>
              <a:gd name="connsiteX12" fmla="*/ 8229600 w 8229600"/>
              <a:gd name="connsiteY12" fmla="*/ 0 h 13716"/>
              <a:gd name="connsiteX13" fmla="*/ 8229600 w 8229600"/>
              <a:gd name="connsiteY13" fmla="*/ 13716 h 13716"/>
              <a:gd name="connsiteX14" fmla="*/ 7461504 w 8229600"/>
              <a:gd name="connsiteY14" fmla="*/ 13716 h 13716"/>
              <a:gd name="connsiteX15" fmla="*/ 6940296 w 8229600"/>
              <a:gd name="connsiteY15" fmla="*/ 13716 h 13716"/>
              <a:gd name="connsiteX16" fmla="*/ 6419088 w 8229600"/>
              <a:gd name="connsiteY16" fmla="*/ 13716 h 13716"/>
              <a:gd name="connsiteX17" fmla="*/ 5650992 w 8229600"/>
              <a:gd name="connsiteY17" fmla="*/ 13716 h 13716"/>
              <a:gd name="connsiteX18" fmla="*/ 5129784 w 8229600"/>
              <a:gd name="connsiteY18" fmla="*/ 13716 h 13716"/>
              <a:gd name="connsiteX19" fmla="*/ 4690872 w 8229600"/>
              <a:gd name="connsiteY19" fmla="*/ 13716 h 13716"/>
              <a:gd name="connsiteX20" fmla="*/ 4087368 w 8229600"/>
              <a:gd name="connsiteY20" fmla="*/ 13716 h 13716"/>
              <a:gd name="connsiteX21" fmla="*/ 3401568 w 8229600"/>
              <a:gd name="connsiteY21" fmla="*/ 13716 h 13716"/>
              <a:gd name="connsiteX22" fmla="*/ 2798064 w 8229600"/>
              <a:gd name="connsiteY22" fmla="*/ 13716 h 13716"/>
              <a:gd name="connsiteX23" fmla="*/ 2276856 w 8229600"/>
              <a:gd name="connsiteY23" fmla="*/ 13716 h 13716"/>
              <a:gd name="connsiteX24" fmla="*/ 1426464 w 8229600"/>
              <a:gd name="connsiteY24" fmla="*/ 13716 h 13716"/>
              <a:gd name="connsiteX25" fmla="*/ 740664 w 8229600"/>
              <a:gd name="connsiteY25" fmla="*/ 13716 h 13716"/>
              <a:gd name="connsiteX26" fmla="*/ 0 w 8229600"/>
              <a:gd name="connsiteY26" fmla="*/ 13716 h 13716"/>
              <a:gd name="connsiteX27" fmla="*/ 0 w 8229600"/>
              <a:gd name="connsiteY27" fmla="*/ 0 h 13716"/>
              <a:gd name="connsiteX0" fmla="*/ 0 w 8229600"/>
              <a:gd name="connsiteY0" fmla="*/ 0 h 13716"/>
              <a:gd name="connsiteX1" fmla="*/ 521208 w 8229600"/>
              <a:gd name="connsiteY1" fmla="*/ 0 h 13716"/>
              <a:gd name="connsiteX2" fmla="*/ 960120 w 8229600"/>
              <a:gd name="connsiteY2" fmla="*/ 0 h 13716"/>
              <a:gd name="connsiteX3" fmla="*/ 1481328 w 8229600"/>
              <a:gd name="connsiteY3" fmla="*/ 0 h 13716"/>
              <a:gd name="connsiteX4" fmla="*/ 2167128 w 8229600"/>
              <a:gd name="connsiteY4" fmla="*/ 0 h 13716"/>
              <a:gd name="connsiteX5" fmla="*/ 2935224 w 8229600"/>
              <a:gd name="connsiteY5" fmla="*/ 0 h 13716"/>
              <a:gd name="connsiteX6" fmla="*/ 3785616 w 8229600"/>
              <a:gd name="connsiteY6" fmla="*/ 0 h 13716"/>
              <a:gd name="connsiteX7" fmla="*/ 4636008 w 8229600"/>
              <a:gd name="connsiteY7" fmla="*/ 0 h 13716"/>
              <a:gd name="connsiteX8" fmla="*/ 5239512 w 8229600"/>
              <a:gd name="connsiteY8" fmla="*/ 0 h 13716"/>
              <a:gd name="connsiteX9" fmla="*/ 6007608 w 8229600"/>
              <a:gd name="connsiteY9" fmla="*/ 0 h 13716"/>
              <a:gd name="connsiteX10" fmla="*/ 6693408 w 8229600"/>
              <a:gd name="connsiteY10" fmla="*/ 0 h 13716"/>
              <a:gd name="connsiteX11" fmla="*/ 7296912 w 8229600"/>
              <a:gd name="connsiteY11" fmla="*/ 0 h 13716"/>
              <a:gd name="connsiteX12" fmla="*/ 8229600 w 8229600"/>
              <a:gd name="connsiteY12" fmla="*/ 0 h 13716"/>
              <a:gd name="connsiteX13" fmla="*/ 8229600 w 8229600"/>
              <a:gd name="connsiteY13" fmla="*/ 13716 h 13716"/>
              <a:gd name="connsiteX14" fmla="*/ 7626096 w 8229600"/>
              <a:gd name="connsiteY14" fmla="*/ 13716 h 13716"/>
              <a:gd name="connsiteX15" fmla="*/ 7022592 w 8229600"/>
              <a:gd name="connsiteY15" fmla="*/ 13716 h 13716"/>
              <a:gd name="connsiteX16" fmla="*/ 6172200 w 8229600"/>
              <a:gd name="connsiteY16" fmla="*/ 13716 h 13716"/>
              <a:gd name="connsiteX17" fmla="*/ 5650992 w 8229600"/>
              <a:gd name="connsiteY17" fmla="*/ 13716 h 13716"/>
              <a:gd name="connsiteX18" fmla="*/ 4882896 w 8229600"/>
              <a:gd name="connsiteY18" fmla="*/ 13716 h 13716"/>
              <a:gd name="connsiteX19" fmla="*/ 4443984 w 8229600"/>
              <a:gd name="connsiteY19" fmla="*/ 13716 h 13716"/>
              <a:gd name="connsiteX20" fmla="*/ 3758184 w 8229600"/>
              <a:gd name="connsiteY20" fmla="*/ 13716 h 13716"/>
              <a:gd name="connsiteX21" fmla="*/ 3236976 w 8229600"/>
              <a:gd name="connsiteY21" fmla="*/ 13716 h 13716"/>
              <a:gd name="connsiteX22" fmla="*/ 2386584 w 8229600"/>
              <a:gd name="connsiteY22" fmla="*/ 13716 h 13716"/>
              <a:gd name="connsiteX23" fmla="*/ 1947672 w 8229600"/>
              <a:gd name="connsiteY23" fmla="*/ 13716 h 13716"/>
              <a:gd name="connsiteX24" fmla="*/ 1261872 w 8229600"/>
              <a:gd name="connsiteY24" fmla="*/ 13716 h 13716"/>
              <a:gd name="connsiteX25" fmla="*/ 822960 w 8229600"/>
              <a:gd name="connsiteY25" fmla="*/ 13716 h 13716"/>
              <a:gd name="connsiteX26" fmla="*/ 0 w 8229600"/>
              <a:gd name="connsiteY26" fmla="*/ 13716 h 13716"/>
              <a:gd name="connsiteX27" fmla="*/ 0 w 8229600"/>
              <a:gd name="connsiteY27"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3716"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997" y="6635"/>
                  <a:pt x="8229550" y="9822"/>
                  <a:pt x="8229600" y="13716"/>
                </a:cubicBezTo>
                <a:cubicBezTo>
                  <a:pt x="7945777" y="15373"/>
                  <a:pt x="7812308" y="-13083"/>
                  <a:pt x="7461504" y="13716"/>
                </a:cubicBezTo>
                <a:cubicBezTo>
                  <a:pt x="7129391" y="48613"/>
                  <a:pt x="7087333" y="37334"/>
                  <a:pt x="6940296" y="13716"/>
                </a:cubicBezTo>
                <a:cubicBezTo>
                  <a:pt x="6810862" y="-27592"/>
                  <a:pt x="6701312" y="14789"/>
                  <a:pt x="6419088" y="13716"/>
                </a:cubicBezTo>
                <a:cubicBezTo>
                  <a:pt x="6152777" y="14283"/>
                  <a:pt x="5868611" y="44230"/>
                  <a:pt x="5650992" y="13716"/>
                </a:cubicBezTo>
                <a:cubicBezTo>
                  <a:pt x="5439747" y="10678"/>
                  <a:pt x="5334901" y="-5616"/>
                  <a:pt x="5129784" y="13716"/>
                </a:cubicBezTo>
                <a:cubicBezTo>
                  <a:pt x="4955906" y="35886"/>
                  <a:pt x="4793216" y="29316"/>
                  <a:pt x="4690872" y="13716"/>
                </a:cubicBezTo>
                <a:cubicBezTo>
                  <a:pt x="4552374" y="26515"/>
                  <a:pt x="4318742" y="1676"/>
                  <a:pt x="4087368" y="13716"/>
                </a:cubicBezTo>
                <a:cubicBezTo>
                  <a:pt x="3849418" y="28053"/>
                  <a:pt x="3751577" y="25116"/>
                  <a:pt x="3401568" y="13716"/>
                </a:cubicBezTo>
                <a:cubicBezTo>
                  <a:pt x="3067953" y="15837"/>
                  <a:pt x="3012425" y="22307"/>
                  <a:pt x="2798064" y="13716"/>
                </a:cubicBezTo>
                <a:cubicBezTo>
                  <a:pt x="2565154" y="11948"/>
                  <a:pt x="2426719" y="-36366"/>
                  <a:pt x="2276856" y="13716"/>
                </a:cubicBezTo>
                <a:cubicBezTo>
                  <a:pt x="2090980" y="-190"/>
                  <a:pt x="1702030" y="-12752"/>
                  <a:pt x="1426464" y="13716"/>
                </a:cubicBezTo>
                <a:cubicBezTo>
                  <a:pt x="1104481" y="65071"/>
                  <a:pt x="985013" y="-12262"/>
                  <a:pt x="740664" y="13716"/>
                </a:cubicBezTo>
                <a:cubicBezTo>
                  <a:pt x="507391" y="37071"/>
                  <a:pt x="191740" y="-16226"/>
                  <a:pt x="0" y="13716"/>
                </a:cubicBezTo>
                <a:cubicBezTo>
                  <a:pt x="503" y="9208"/>
                  <a:pt x="165" y="5575"/>
                  <a:pt x="0" y="0"/>
                </a:cubicBezTo>
                <a:close/>
              </a:path>
              <a:path w="8229600" h="13716"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29236" y="7266"/>
                  <a:pt x="8229919" y="9308"/>
                  <a:pt x="8229600" y="13716"/>
                </a:cubicBezTo>
                <a:cubicBezTo>
                  <a:pt x="8094333" y="-9824"/>
                  <a:pt x="7850928" y="32876"/>
                  <a:pt x="7626096" y="13716"/>
                </a:cubicBezTo>
                <a:cubicBezTo>
                  <a:pt x="7448378" y="-5141"/>
                  <a:pt x="7315174" y="-6416"/>
                  <a:pt x="7022592" y="13716"/>
                </a:cubicBezTo>
                <a:cubicBezTo>
                  <a:pt x="6686163" y="45927"/>
                  <a:pt x="6352629" y="18938"/>
                  <a:pt x="6172200" y="13716"/>
                </a:cubicBezTo>
                <a:cubicBezTo>
                  <a:pt x="6015590" y="37773"/>
                  <a:pt x="5770309" y="16706"/>
                  <a:pt x="5650992" y="13716"/>
                </a:cubicBezTo>
                <a:cubicBezTo>
                  <a:pt x="5483975" y="7520"/>
                  <a:pt x="5165324" y="64376"/>
                  <a:pt x="4882896" y="13716"/>
                </a:cubicBezTo>
                <a:cubicBezTo>
                  <a:pt x="4568934" y="2481"/>
                  <a:pt x="4556334" y="23104"/>
                  <a:pt x="4443984" y="13716"/>
                </a:cubicBezTo>
                <a:cubicBezTo>
                  <a:pt x="4320775" y="6004"/>
                  <a:pt x="4034988" y="-8062"/>
                  <a:pt x="3758184" y="13716"/>
                </a:cubicBezTo>
                <a:cubicBezTo>
                  <a:pt x="3445155" y="-5570"/>
                  <a:pt x="3367892" y="9252"/>
                  <a:pt x="3236976" y="13716"/>
                </a:cubicBezTo>
                <a:cubicBezTo>
                  <a:pt x="3093796" y="21836"/>
                  <a:pt x="2635824" y="19560"/>
                  <a:pt x="2386584" y="13716"/>
                </a:cubicBezTo>
                <a:cubicBezTo>
                  <a:pt x="2139815" y="-7869"/>
                  <a:pt x="2105958" y="21373"/>
                  <a:pt x="1947672" y="13716"/>
                </a:cubicBezTo>
                <a:cubicBezTo>
                  <a:pt x="1801011" y="-24483"/>
                  <a:pt x="1533636" y="10074"/>
                  <a:pt x="1261872" y="13716"/>
                </a:cubicBezTo>
                <a:cubicBezTo>
                  <a:pt x="989528" y="27655"/>
                  <a:pt x="1025848" y="10113"/>
                  <a:pt x="822960" y="13716"/>
                </a:cubicBezTo>
                <a:cubicBezTo>
                  <a:pt x="653456" y="16384"/>
                  <a:pt x="304027" y="3429"/>
                  <a:pt x="0" y="13716"/>
                </a:cubicBezTo>
                <a:cubicBezTo>
                  <a:pt x="326" y="10292"/>
                  <a:pt x="-17" y="5199"/>
                  <a:pt x="0" y="0"/>
                </a:cubicBezTo>
                <a:close/>
              </a:path>
              <a:path w="8229600" h="13716"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815" y="6665"/>
                  <a:pt x="8229309" y="10133"/>
                  <a:pt x="8229600" y="13716"/>
                </a:cubicBezTo>
                <a:cubicBezTo>
                  <a:pt x="7944174" y="-33676"/>
                  <a:pt x="7795646" y="-38977"/>
                  <a:pt x="7461504" y="13716"/>
                </a:cubicBezTo>
                <a:cubicBezTo>
                  <a:pt x="7129776" y="46515"/>
                  <a:pt x="7082769" y="26874"/>
                  <a:pt x="6940296" y="13716"/>
                </a:cubicBezTo>
                <a:cubicBezTo>
                  <a:pt x="6799665" y="-20447"/>
                  <a:pt x="6652769" y="27211"/>
                  <a:pt x="6419088" y="13716"/>
                </a:cubicBezTo>
                <a:cubicBezTo>
                  <a:pt x="6143970" y="47703"/>
                  <a:pt x="5863165" y="-21103"/>
                  <a:pt x="5650992" y="13716"/>
                </a:cubicBezTo>
                <a:cubicBezTo>
                  <a:pt x="5419172" y="36034"/>
                  <a:pt x="5309448" y="-4977"/>
                  <a:pt x="5129784" y="13716"/>
                </a:cubicBezTo>
                <a:cubicBezTo>
                  <a:pt x="4947928" y="21451"/>
                  <a:pt x="4795021" y="1288"/>
                  <a:pt x="4690872" y="13716"/>
                </a:cubicBezTo>
                <a:cubicBezTo>
                  <a:pt x="4564358" y="-14151"/>
                  <a:pt x="4295485" y="-29852"/>
                  <a:pt x="4087368" y="13716"/>
                </a:cubicBezTo>
                <a:cubicBezTo>
                  <a:pt x="3871704" y="35834"/>
                  <a:pt x="3732927" y="-15470"/>
                  <a:pt x="3401568" y="13716"/>
                </a:cubicBezTo>
                <a:cubicBezTo>
                  <a:pt x="3075889" y="15088"/>
                  <a:pt x="3025898" y="39828"/>
                  <a:pt x="2798064" y="13716"/>
                </a:cubicBezTo>
                <a:cubicBezTo>
                  <a:pt x="2581856" y="-25441"/>
                  <a:pt x="2428311" y="-9472"/>
                  <a:pt x="2276856" y="13716"/>
                </a:cubicBezTo>
                <a:cubicBezTo>
                  <a:pt x="2098246" y="48711"/>
                  <a:pt x="1737531" y="51387"/>
                  <a:pt x="1426464" y="13716"/>
                </a:cubicBezTo>
                <a:cubicBezTo>
                  <a:pt x="1104708" y="21917"/>
                  <a:pt x="1006595" y="11356"/>
                  <a:pt x="740664" y="13716"/>
                </a:cubicBezTo>
                <a:cubicBezTo>
                  <a:pt x="480378" y="28512"/>
                  <a:pt x="202592" y="-16929"/>
                  <a:pt x="0" y="13716"/>
                </a:cubicBezTo>
                <a:cubicBezTo>
                  <a:pt x="244" y="8978"/>
                  <a:pt x="436" y="6414"/>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3716"/>
                      <a:gd name="connsiteX1" fmla="*/ 521208 w 8229600"/>
                      <a:gd name="connsiteY1" fmla="*/ 0 h 13716"/>
                      <a:gd name="connsiteX2" fmla="*/ 1371600 w 8229600"/>
                      <a:gd name="connsiteY2" fmla="*/ 0 h 13716"/>
                      <a:gd name="connsiteX3" fmla="*/ 2221992 w 8229600"/>
                      <a:gd name="connsiteY3" fmla="*/ 0 h 13716"/>
                      <a:gd name="connsiteX4" fmla="*/ 3072384 w 8229600"/>
                      <a:gd name="connsiteY4" fmla="*/ 0 h 13716"/>
                      <a:gd name="connsiteX5" fmla="*/ 3511296 w 8229600"/>
                      <a:gd name="connsiteY5" fmla="*/ 0 h 13716"/>
                      <a:gd name="connsiteX6" fmla="*/ 4114800 w 8229600"/>
                      <a:gd name="connsiteY6" fmla="*/ 0 h 13716"/>
                      <a:gd name="connsiteX7" fmla="*/ 4553712 w 8229600"/>
                      <a:gd name="connsiteY7" fmla="*/ 0 h 13716"/>
                      <a:gd name="connsiteX8" fmla="*/ 5239512 w 8229600"/>
                      <a:gd name="connsiteY8" fmla="*/ 0 h 13716"/>
                      <a:gd name="connsiteX9" fmla="*/ 5843016 w 8229600"/>
                      <a:gd name="connsiteY9" fmla="*/ 0 h 13716"/>
                      <a:gd name="connsiteX10" fmla="*/ 6611112 w 8229600"/>
                      <a:gd name="connsiteY10" fmla="*/ 0 h 13716"/>
                      <a:gd name="connsiteX11" fmla="*/ 7461504 w 8229600"/>
                      <a:gd name="connsiteY11" fmla="*/ 0 h 13716"/>
                      <a:gd name="connsiteX12" fmla="*/ 8229600 w 8229600"/>
                      <a:gd name="connsiteY12" fmla="*/ 0 h 13716"/>
                      <a:gd name="connsiteX13" fmla="*/ 8229600 w 8229600"/>
                      <a:gd name="connsiteY13" fmla="*/ 13716 h 13716"/>
                      <a:gd name="connsiteX14" fmla="*/ 7461504 w 8229600"/>
                      <a:gd name="connsiteY14" fmla="*/ 13716 h 13716"/>
                      <a:gd name="connsiteX15" fmla="*/ 6940296 w 8229600"/>
                      <a:gd name="connsiteY15" fmla="*/ 13716 h 13716"/>
                      <a:gd name="connsiteX16" fmla="*/ 6419088 w 8229600"/>
                      <a:gd name="connsiteY16" fmla="*/ 13716 h 13716"/>
                      <a:gd name="connsiteX17" fmla="*/ 5650992 w 8229600"/>
                      <a:gd name="connsiteY17" fmla="*/ 13716 h 13716"/>
                      <a:gd name="connsiteX18" fmla="*/ 5129784 w 8229600"/>
                      <a:gd name="connsiteY18" fmla="*/ 13716 h 13716"/>
                      <a:gd name="connsiteX19" fmla="*/ 4690872 w 8229600"/>
                      <a:gd name="connsiteY19" fmla="*/ 13716 h 13716"/>
                      <a:gd name="connsiteX20" fmla="*/ 4087368 w 8229600"/>
                      <a:gd name="connsiteY20" fmla="*/ 13716 h 13716"/>
                      <a:gd name="connsiteX21" fmla="*/ 3401568 w 8229600"/>
                      <a:gd name="connsiteY21" fmla="*/ 13716 h 13716"/>
                      <a:gd name="connsiteX22" fmla="*/ 2798064 w 8229600"/>
                      <a:gd name="connsiteY22" fmla="*/ 13716 h 13716"/>
                      <a:gd name="connsiteX23" fmla="*/ 2276856 w 8229600"/>
                      <a:gd name="connsiteY23" fmla="*/ 13716 h 13716"/>
                      <a:gd name="connsiteX24" fmla="*/ 1426464 w 8229600"/>
                      <a:gd name="connsiteY24" fmla="*/ 13716 h 13716"/>
                      <a:gd name="connsiteX25" fmla="*/ 740664 w 8229600"/>
                      <a:gd name="connsiteY25" fmla="*/ 13716 h 13716"/>
                      <a:gd name="connsiteX26" fmla="*/ 0 w 8229600"/>
                      <a:gd name="connsiteY26" fmla="*/ 13716 h 13716"/>
                      <a:gd name="connsiteX27" fmla="*/ 0 w 8229600"/>
                      <a:gd name="connsiteY27"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3716"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9169" y="6566"/>
                          <a:pt x="8229218" y="9895"/>
                          <a:pt x="8229600" y="13716"/>
                        </a:cubicBezTo>
                        <a:cubicBezTo>
                          <a:pt x="7940706" y="-13865"/>
                          <a:pt x="7792584" y="-20581"/>
                          <a:pt x="7461504" y="13716"/>
                        </a:cubicBezTo>
                        <a:cubicBezTo>
                          <a:pt x="7130424" y="48013"/>
                          <a:pt x="7080072" y="39273"/>
                          <a:pt x="6940296" y="13716"/>
                        </a:cubicBezTo>
                        <a:cubicBezTo>
                          <a:pt x="6800520" y="-11841"/>
                          <a:pt x="6672872" y="22099"/>
                          <a:pt x="6419088" y="13716"/>
                        </a:cubicBezTo>
                        <a:cubicBezTo>
                          <a:pt x="6165304" y="5333"/>
                          <a:pt x="5869721" y="415"/>
                          <a:pt x="5650992" y="13716"/>
                        </a:cubicBezTo>
                        <a:cubicBezTo>
                          <a:pt x="5432263" y="27017"/>
                          <a:pt x="5308310" y="-1549"/>
                          <a:pt x="5129784" y="13716"/>
                        </a:cubicBezTo>
                        <a:cubicBezTo>
                          <a:pt x="4951258" y="28981"/>
                          <a:pt x="4799696" y="10785"/>
                          <a:pt x="4690872" y="13716"/>
                        </a:cubicBezTo>
                        <a:cubicBezTo>
                          <a:pt x="4582048" y="16647"/>
                          <a:pt x="4311124" y="-12408"/>
                          <a:pt x="4087368" y="13716"/>
                        </a:cubicBezTo>
                        <a:cubicBezTo>
                          <a:pt x="3863612" y="39840"/>
                          <a:pt x="3730288" y="8802"/>
                          <a:pt x="3401568" y="13716"/>
                        </a:cubicBezTo>
                        <a:cubicBezTo>
                          <a:pt x="3072848" y="18630"/>
                          <a:pt x="3020684" y="27853"/>
                          <a:pt x="2798064" y="13716"/>
                        </a:cubicBezTo>
                        <a:cubicBezTo>
                          <a:pt x="2575444" y="-421"/>
                          <a:pt x="2440915" y="-11924"/>
                          <a:pt x="2276856" y="13716"/>
                        </a:cubicBezTo>
                        <a:cubicBezTo>
                          <a:pt x="2112797" y="39356"/>
                          <a:pt x="1726502" y="-14132"/>
                          <a:pt x="1426464" y="13716"/>
                        </a:cubicBezTo>
                        <a:cubicBezTo>
                          <a:pt x="1126426" y="41564"/>
                          <a:pt x="992925" y="16444"/>
                          <a:pt x="740664" y="13716"/>
                        </a:cubicBezTo>
                        <a:cubicBezTo>
                          <a:pt x="488403" y="10988"/>
                          <a:pt x="195650" y="-20633"/>
                          <a:pt x="0" y="13716"/>
                        </a:cubicBezTo>
                        <a:cubicBezTo>
                          <a:pt x="120" y="8944"/>
                          <a:pt x="-32" y="6034"/>
                          <a:pt x="0" y="0"/>
                        </a:cubicBezTo>
                        <a:close/>
                      </a:path>
                      <a:path w="8229600" h="13716"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29365" y="6754"/>
                          <a:pt x="8229865" y="9234"/>
                          <a:pt x="8229600" y="13716"/>
                        </a:cubicBezTo>
                        <a:cubicBezTo>
                          <a:pt x="8075287" y="30482"/>
                          <a:pt x="7821366" y="17278"/>
                          <a:pt x="7626096" y="13716"/>
                        </a:cubicBezTo>
                        <a:cubicBezTo>
                          <a:pt x="7430826" y="10154"/>
                          <a:pt x="7320004" y="-14241"/>
                          <a:pt x="7022592" y="13716"/>
                        </a:cubicBezTo>
                        <a:cubicBezTo>
                          <a:pt x="6725180" y="41673"/>
                          <a:pt x="6348804" y="-18597"/>
                          <a:pt x="6172200" y="13716"/>
                        </a:cubicBezTo>
                        <a:cubicBezTo>
                          <a:pt x="5995596" y="46029"/>
                          <a:pt x="5788102" y="18318"/>
                          <a:pt x="5650992" y="13716"/>
                        </a:cubicBezTo>
                        <a:cubicBezTo>
                          <a:pt x="5513882" y="9114"/>
                          <a:pt x="5198399" y="24549"/>
                          <a:pt x="4882896" y="13716"/>
                        </a:cubicBezTo>
                        <a:cubicBezTo>
                          <a:pt x="4567393" y="2883"/>
                          <a:pt x="4557008" y="22393"/>
                          <a:pt x="4443984" y="13716"/>
                        </a:cubicBezTo>
                        <a:cubicBezTo>
                          <a:pt x="4330960" y="5039"/>
                          <a:pt x="4061674" y="24319"/>
                          <a:pt x="3758184" y="13716"/>
                        </a:cubicBezTo>
                        <a:cubicBezTo>
                          <a:pt x="3454694" y="3113"/>
                          <a:pt x="3380392" y="14547"/>
                          <a:pt x="3236976" y="13716"/>
                        </a:cubicBezTo>
                        <a:cubicBezTo>
                          <a:pt x="3093560" y="12885"/>
                          <a:pt x="2632116" y="33035"/>
                          <a:pt x="2386584" y="13716"/>
                        </a:cubicBezTo>
                        <a:cubicBezTo>
                          <a:pt x="2141052" y="-5603"/>
                          <a:pt x="2110884" y="24205"/>
                          <a:pt x="1947672" y="13716"/>
                        </a:cubicBezTo>
                        <a:cubicBezTo>
                          <a:pt x="1784460" y="3227"/>
                          <a:pt x="1535467" y="-4111"/>
                          <a:pt x="1261872" y="13716"/>
                        </a:cubicBezTo>
                        <a:cubicBezTo>
                          <a:pt x="988277" y="31543"/>
                          <a:pt x="1021096" y="5803"/>
                          <a:pt x="822960" y="13716"/>
                        </a:cubicBezTo>
                        <a:cubicBezTo>
                          <a:pt x="624824" y="21629"/>
                          <a:pt x="298309" y="-3289"/>
                          <a:pt x="0" y="13716"/>
                        </a:cubicBezTo>
                        <a:cubicBezTo>
                          <a:pt x="52" y="10594"/>
                          <a:pt x="386" y="536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a:xfrm>
            <a:off x="429370" y="1936955"/>
            <a:ext cx="5035164" cy="3089379"/>
          </a:xfrm>
        </p:spPr>
        <p:txBody>
          <a:bodyPr vert="horz" lIns="68580" tIns="34290" rIns="68580" bIns="34290" rtlCol="0" anchor="t">
            <a:noAutofit/>
          </a:bodyPr>
          <a:lstStyle/>
          <a:p>
            <a:pPr marL="0" indent="0">
              <a:spcBef>
                <a:spcPts val="0"/>
              </a:spcBef>
              <a:spcAft>
                <a:spcPts val="900"/>
              </a:spcAft>
              <a:buNone/>
            </a:pPr>
            <a:endParaRPr lang="en-US" sz="2200">
              <a:ea typeface="Calibri"/>
              <a:cs typeface="Calibri"/>
            </a:endParaRPr>
          </a:p>
          <a:p>
            <a:pPr marL="0" indent="0">
              <a:spcBef>
                <a:spcPts val="0"/>
              </a:spcBef>
              <a:spcAft>
                <a:spcPts val="900"/>
              </a:spcAft>
              <a:buNone/>
            </a:pPr>
            <a:r>
              <a:rPr lang="en-US" sz="2200">
                <a:cs typeface="Calibri"/>
              </a:rPr>
              <a:t>1.Become a naloxone distributor, contact the Arizona Department of Health at: </a:t>
            </a:r>
            <a:r>
              <a:rPr lang="en-US" sz="2200">
                <a:cs typeface="Calibri"/>
                <a:hlinkClick r:id="rId3"/>
              </a:rPr>
              <a:t>https://www.azdhs.gov/opioid/#naloxone</a:t>
            </a:r>
            <a:endParaRPr lang="en-US" sz="2200">
              <a:ea typeface="Calibri"/>
              <a:cs typeface="Calibri"/>
            </a:endParaRPr>
          </a:p>
          <a:p>
            <a:pPr marL="0" indent="0">
              <a:spcBef>
                <a:spcPts val="0"/>
              </a:spcBef>
              <a:spcAft>
                <a:spcPts val="900"/>
              </a:spcAft>
              <a:buNone/>
            </a:pPr>
            <a:r>
              <a:rPr lang="en-US" sz="2200"/>
              <a:t>2.Find naloxone near you at: </a:t>
            </a:r>
            <a:r>
              <a:rPr lang="en-US" sz="2200">
                <a:ea typeface="+mn-lt"/>
                <a:cs typeface="+mn-lt"/>
                <a:hlinkClick r:id="rId4"/>
              </a:rPr>
              <a:t>aznaloxone.org</a:t>
            </a:r>
            <a:endParaRPr lang="en-US" sz="2200">
              <a:ea typeface="+mn-lt"/>
              <a:cs typeface="+mn-lt"/>
            </a:endParaRPr>
          </a:p>
          <a:p>
            <a:pPr marL="0" indent="0">
              <a:spcBef>
                <a:spcPts val="0"/>
              </a:spcBef>
              <a:spcAft>
                <a:spcPts val="900"/>
              </a:spcAft>
              <a:buNone/>
            </a:pPr>
            <a:r>
              <a:rPr lang="en-US" sz="2200">
                <a:ea typeface="+mn-lt"/>
                <a:cs typeface="+mn-lt"/>
              </a:rPr>
              <a:t>3. Contact Sonoran Prevention Works: </a:t>
            </a:r>
            <a:r>
              <a:rPr lang="en-US" sz="2200">
                <a:ea typeface="+mn-lt"/>
                <a:cs typeface="+mn-lt"/>
                <a:hlinkClick r:id="rId5"/>
              </a:rPr>
              <a:t>https://spwaz.org/get-supplies/</a:t>
            </a:r>
            <a:endParaRPr lang="en-US" sz="2200">
              <a:ea typeface="+mn-lt"/>
              <a:cs typeface="+mn-lt"/>
            </a:endParaRPr>
          </a:p>
          <a:p>
            <a:pPr marL="0" indent="0">
              <a:spcBef>
                <a:spcPts val="0"/>
              </a:spcBef>
              <a:spcAft>
                <a:spcPts val="900"/>
              </a:spcAft>
              <a:buNone/>
            </a:pPr>
            <a:r>
              <a:rPr lang="en-US" sz="2300">
                <a:ea typeface="+mn-lt"/>
                <a:cs typeface="+mn-lt"/>
              </a:rPr>
              <a:t>4. Naloxone may be available for a copay or no cost with your insurance under </a:t>
            </a:r>
            <a:r>
              <a:rPr lang="en-US" sz="2300">
                <a:solidFill>
                  <a:srgbClr val="0563C1"/>
                </a:solidFill>
                <a:ea typeface="+mn-lt"/>
                <a:cs typeface="+mn-lt"/>
                <a:hlinkClick r:id="rId6"/>
              </a:rPr>
              <a:t>the standing order</a:t>
            </a:r>
            <a:r>
              <a:rPr lang="en-US" sz="2300">
                <a:ea typeface="+mn-lt"/>
                <a:cs typeface="+mn-lt"/>
              </a:rPr>
              <a:t>. </a:t>
            </a:r>
          </a:p>
          <a:p>
            <a:pPr marL="0" indent="0">
              <a:spcBef>
                <a:spcPts val="0"/>
              </a:spcBef>
              <a:spcAft>
                <a:spcPts val="900"/>
              </a:spcAft>
              <a:buNone/>
            </a:pPr>
            <a:r>
              <a:rPr lang="en-US" sz="2300">
                <a:solidFill>
                  <a:srgbClr val="0563C1"/>
                </a:solidFill>
                <a:ea typeface="+mn-lt"/>
                <a:cs typeface="+mn-lt"/>
                <a:hlinkClick r:id="rId7"/>
              </a:rPr>
              <a:t>5. Over the Counter availability</a:t>
            </a:r>
            <a:r>
              <a:rPr lang="en-US" sz="2300">
                <a:ea typeface="+mn-lt"/>
                <a:cs typeface="+mn-lt"/>
              </a:rPr>
              <a:t> coming soon!</a:t>
            </a:r>
            <a:endParaRPr lang="en-US"/>
          </a:p>
          <a:p>
            <a:pPr marL="0" indent="0">
              <a:spcBef>
                <a:spcPts val="0"/>
              </a:spcBef>
              <a:spcAft>
                <a:spcPts val="900"/>
              </a:spcAft>
              <a:buNone/>
            </a:pPr>
            <a:endParaRPr lang="en-US" sz="2200">
              <a:ea typeface="+mn-lt"/>
              <a:cs typeface="+mn-lt"/>
            </a:endParaRPr>
          </a:p>
          <a:p>
            <a:pPr marL="0" indent="0">
              <a:spcBef>
                <a:spcPts val="0"/>
              </a:spcBef>
              <a:spcAft>
                <a:spcPts val="900"/>
              </a:spcAft>
              <a:buNone/>
            </a:pPr>
            <a:endParaRPr lang="en-US" sz="2200">
              <a:ea typeface="+mn-lt"/>
              <a:cs typeface="+mn-lt"/>
            </a:endParaRPr>
          </a:p>
          <a:p>
            <a:pPr marL="0" indent="0">
              <a:spcBef>
                <a:spcPts val="0"/>
              </a:spcBef>
              <a:spcAft>
                <a:spcPts val="900"/>
              </a:spcAft>
              <a:buNone/>
            </a:pPr>
            <a:endParaRPr lang="en-US" sz="2200" b="1">
              <a:ea typeface="+mn-lt"/>
              <a:cs typeface="+mn-lt"/>
            </a:endParaRPr>
          </a:p>
        </p:txBody>
      </p:sp>
      <p:pic>
        <p:nvPicPr>
          <p:cNvPr id="11" name="Picture 10" descr="A picture containing text, indoor&#10;&#10;Description automatically generated">
            <a:extLst>
              <a:ext uri="{FF2B5EF4-FFF2-40B4-BE49-F238E27FC236}">
                <a16:creationId xmlns:a16="http://schemas.microsoft.com/office/drawing/2014/main" id="{29EFA70B-6668-7470-A735-5F8E386B6580}"/>
              </a:ext>
            </a:extLst>
          </p:cNvPr>
          <p:cNvPicPr>
            <a:picLocks noChangeAspect="1"/>
          </p:cNvPicPr>
          <p:nvPr/>
        </p:nvPicPr>
        <p:blipFill rotWithShape="1">
          <a:blip r:embed="rId8"/>
          <a:srcRect l="19044" r="16740" b="2"/>
          <a:stretch/>
        </p:blipFill>
        <p:spPr>
          <a:xfrm>
            <a:off x="5756744" y="2427732"/>
            <a:ext cx="2955798" cy="3072384"/>
          </a:xfrm>
          <a:prstGeom prst="rect">
            <a:avLst/>
          </a:prstGeom>
        </p:spPr>
      </p:pic>
      <p:sp>
        <p:nvSpPr>
          <p:cNvPr id="9" name="TextBox 8">
            <a:extLst>
              <a:ext uri="{FF2B5EF4-FFF2-40B4-BE49-F238E27FC236}">
                <a16:creationId xmlns:a16="http://schemas.microsoft.com/office/drawing/2014/main" id="{E1B5D2AB-863D-423D-8537-176A71397F5D}"/>
              </a:ext>
            </a:extLst>
          </p:cNvPr>
          <p:cNvSpPr txBox="1"/>
          <p:nvPr/>
        </p:nvSpPr>
        <p:spPr>
          <a:xfrm>
            <a:off x="3864768" y="3579019"/>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sz="1350">
              <a:cs typeface="Calibri"/>
            </a:endParaRPr>
          </a:p>
        </p:txBody>
      </p:sp>
    </p:spTree>
    <p:extLst>
      <p:ext uri="{BB962C8B-B14F-4D97-AF65-F5344CB8AC3E}">
        <p14:creationId xmlns:p14="http://schemas.microsoft.com/office/powerpoint/2010/main" val="1900059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don’t people get help? </a:t>
            </a:r>
          </a:p>
        </p:txBody>
      </p:sp>
      <p:sp>
        <p:nvSpPr>
          <p:cNvPr id="6" name="Rectangle 5"/>
          <p:cNvSpPr/>
          <p:nvPr/>
        </p:nvSpPr>
        <p:spPr>
          <a:xfrm>
            <a:off x="5329902" y="5528783"/>
            <a:ext cx="3479799" cy="369332"/>
          </a:xfrm>
          <a:prstGeom prst="rect">
            <a:avLst/>
          </a:prstGeom>
        </p:spPr>
        <p:txBody>
          <a:bodyPr wrap="none" lIns="91440" tIns="45720" rIns="91440" bIns="45720" anchor="t">
            <a:spAutoFit/>
          </a:bodyPr>
          <a:lstStyle/>
          <a:p>
            <a:r>
              <a:rPr lang="en-US"/>
              <a:t>1. World Health Organization, 2001</a:t>
            </a:r>
          </a:p>
        </p:txBody>
      </p:sp>
      <p:pic>
        <p:nvPicPr>
          <p:cNvPr id="8" name="Picture 7" descr="A road with &quot;Road to Recovery&quot; written in white text">
            <a:extLst>
              <a:ext uri="{FF2B5EF4-FFF2-40B4-BE49-F238E27FC236}">
                <a16:creationId xmlns:a16="http://schemas.microsoft.com/office/drawing/2014/main" id="{C7E6FE49-E5F9-6843-9546-D004532064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6190" y="1380471"/>
            <a:ext cx="3204995" cy="2136662"/>
          </a:xfrm>
          <a:prstGeom prst="rect">
            <a:avLst/>
          </a:prstGeom>
        </p:spPr>
      </p:pic>
      <p:sp>
        <p:nvSpPr>
          <p:cNvPr id="9" name="Content Placeholder 2">
            <a:extLst>
              <a:ext uri="{FF2B5EF4-FFF2-40B4-BE49-F238E27FC236}">
                <a16:creationId xmlns:a16="http://schemas.microsoft.com/office/drawing/2014/main" id="{DD3B6B4F-2FFA-EE42-B80B-0B5A2D4F3170}"/>
              </a:ext>
            </a:extLst>
          </p:cNvPr>
          <p:cNvSpPr txBox="1">
            <a:spLocks/>
          </p:cNvSpPr>
          <p:nvPr/>
        </p:nvSpPr>
        <p:spPr>
          <a:xfrm>
            <a:off x="332814" y="1257031"/>
            <a:ext cx="7886700" cy="44436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a:latin typeface="Calibri" panose="020F0502020204030204" pitchFamily="34" charset="0"/>
                <a:cs typeface="Calibri" panose="020F0502020204030204" pitchFamily="34" charset="0"/>
              </a:rPr>
              <a:t>Limited treatment options </a:t>
            </a:r>
          </a:p>
          <a:p>
            <a:r>
              <a:rPr lang="en-US" sz="2500">
                <a:latin typeface="Calibri" panose="020F0502020204030204" pitchFamily="34" charset="0"/>
                <a:cs typeface="Calibri" panose="020F0502020204030204" pitchFamily="34" charset="0"/>
              </a:rPr>
              <a:t>Stigma: Drug addiction is the most </a:t>
            </a:r>
            <a:br>
              <a:rPr lang="en-US" sz="2500">
                <a:latin typeface="Calibri" panose="020F0502020204030204" pitchFamily="34" charset="0"/>
                <a:cs typeface="Calibri" panose="020F0502020204030204" pitchFamily="34" charset="0"/>
              </a:rPr>
            </a:br>
            <a:r>
              <a:rPr lang="en-US" sz="2500">
                <a:latin typeface="Calibri" panose="020F0502020204030204" pitchFamily="34" charset="0"/>
                <a:cs typeface="Calibri" panose="020F0502020204030204" pitchFamily="34" charset="0"/>
              </a:rPr>
              <a:t>stigmatized issue in the world</a:t>
            </a:r>
            <a:r>
              <a:rPr lang="en-US" sz="2500" baseline="30000">
                <a:latin typeface="Calibri" panose="020F0502020204030204" pitchFamily="34" charset="0"/>
                <a:cs typeface="Calibri" panose="020F0502020204030204" pitchFamily="34" charset="0"/>
              </a:rPr>
              <a:t>1</a:t>
            </a:r>
          </a:p>
          <a:p>
            <a:r>
              <a:rPr lang="en-US" sz="2500">
                <a:latin typeface="Calibri" panose="020F0502020204030204" pitchFamily="34" charset="0"/>
                <a:cs typeface="Calibri" panose="020F0502020204030204" pitchFamily="34" charset="0"/>
              </a:rPr>
              <a:t>Accepting “I have a disorder” </a:t>
            </a:r>
          </a:p>
          <a:p>
            <a:r>
              <a:rPr lang="en-US" sz="2500">
                <a:latin typeface="Calibri" panose="020F0502020204030204" pitchFamily="34" charset="0"/>
                <a:cs typeface="Calibri" panose="020F0502020204030204" pitchFamily="34" charset="0"/>
              </a:rPr>
              <a:t>Treatment Affordability, Accessibility </a:t>
            </a:r>
          </a:p>
          <a:p>
            <a:r>
              <a:rPr lang="en-US" sz="2500">
                <a:latin typeface="Calibri" panose="020F0502020204030204" pitchFamily="34" charset="0"/>
                <a:cs typeface="Calibri" panose="020F0502020204030204" pitchFamily="34" charset="0"/>
              </a:rPr>
              <a:t>Fear of withdrawal, arrest, isolation</a:t>
            </a:r>
          </a:p>
          <a:p>
            <a:r>
              <a:rPr lang="en-US" sz="2500">
                <a:latin typeface="Calibri" panose="020F0502020204030204" pitchFamily="34" charset="0"/>
                <a:cs typeface="Calibri" panose="020F0502020204030204" pitchFamily="34" charset="0"/>
              </a:rPr>
              <a:t>Don’t know where to go for help</a:t>
            </a:r>
          </a:p>
          <a:p>
            <a:r>
              <a:rPr lang="en-US" sz="2500">
                <a:latin typeface="Calibri" panose="020F0502020204030204" pitchFamily="34" charset="0"/>
                <a:cs typeface="Calibri" panose="020F0502020204030204" pitchFamily="34" charset="0"/>
              </a:rPr>
              <a:t>Unsuccessful attempts at quitting</a:t>
            </a:r>
          </a:p>
          <a:p>
            <a:r>
              <a:rPr lang="en-US" sz="2500">
                <a:latin typeface="Calibri" panose="020F0502020204030204" pitchFamily="34" charset="0"/>
                <a:cs typeface="Calibri" panose="020F0502020204030204" pitchFamily="34" charset="0"/>
              </a:rPr>
              <a:t>Losing things like a job, housing, relationships</a:t>
            </a:r>
          </a:p>
          <a:p>
            <a:pPr marL="0" indent="0">
              <a:buFont typeface="Arial" panose="020B0604020202020204" pitchFamily="34" charset="0"/>
              <a:buNone/>
            </a:pPr>
            <a:endParaRPr lang="en-US">
              <a:latin typeface="Calibri" panose="020F0502020204030204" pitchFamily="34" charset="0"/>
              <a:cs typeface="Calibri" panose="020F0502020204030204" pitchFamily="34" charset="0"/>
            </a:endParaRPr>
          </a:p>
        </p:txBody>
      </p:sp>
      <p:sp>
        <p:nvSpPr>
          <p:cNvPr id="10" name="Flowchart: Connector 9"/>
          <p:cNvSpPr/>
          <p:nvPr/>
        </p:nvSpPr>
        <p:spPr>
          <a:xfrm>
            <a:off x="6772903" y="6095751"/>
            <a:ext cx="336460" cy="33646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7</a:t>
            </a:r>
          </a:p>
        </p:txBody>
      </p:sp>
    </p:spTree>
    <p:extLst>
      <p:ext uri="{BB962C8B-B14F-4D97-AF65-F5344CB8AC3E}">
        <p14:creationId xmlns:p14="http://schemas.microsoft.com/office/powerpoint/2010/main" val="3634323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839" y="365126"/>
            <a:ext cx="8260511" cy="1015345"/>
          </a:xfrm>
        </p:spPr>
        <p:txBody>
          <a:bodyPr/>
          <a:lstStyle/>
          <a:p>
            <a:r>
              <a:rPr lang="en-US"/>
              <a:t>Relapse &amp; Recovery</a:t>
            </a:r>
          </a:p>
        </p:txBody>
      </p:sp>
      <p:sp>
        <p:nvSpPr>
          <p:cNvPr id="3" name="Content Placeholder 2"/>
          <p:cNvSpPr>
            <a:spLocks noGrp="1"/>
          </p:cNvSpPr>
          <p:nvPr>
            <p:ph idx="1"/>
          </p:nvPr>
        </p:nvSpPr>
        <p:spPr>
          <a:xfrm>
            <a:off x="247648" y="1534885"/>
            <a:ext cx="5184322" cy="4618291"/>
          </a:xfrm>
        </p:spPr>
        <p:txBody>
          <a:bodyPr vert="horz" lIns="91440" tIns="45720" rIns="91440" bIns="45720" rtlCol="0" anchor="t">
            <a:normAutofit/>
          </a:bodyPr>
          <a:lstStyle/>
          <a:p>
            <a:pPr marL="0" indent="0">
              <a:spcAft>
                <a:spcPts val="1200"/>
              </a:spcAft>
              <a:buNone/>
            </a:pPr>
            <a:r>
              <a:rPr lang="en-US" sz="3200"/>
              <a:t>Relapse &amp; remission are a normal part of the disease.</a:t>
            </a:r>
          </a:p>
          <a:p>
            <a:pPr marL="0" indent="0">
              <a:spcAft>
                <a:spcPts val="1200"/>
              </a:spcAft>
              <a:buNone/>
            </a:pPr>
            <a:r>
              <a:rPr lang="en-US" sz="3200"/>
              <a:t>It </a:t>
            </a:r>
            <a:r>
              <a:rPr lang="en-US" sz="3200" b="1"/>
              <a:t>can take years</a:t>
            </a:r>
            <a:r>
              <a:rPr lang="en-US" sz="3200"/>
              <a:t> for someone to commit to treatment and recovery.</a:t>
            </a:r>
            <a:endParaRPr lang="en-US" sz="3200">
              <a:cs typeface="Calibri"/>
            </a:endParaRPr>
          </a:p>
        </p:txBody>
      </p:sp>
      <p:pic>
        <p:nvPicPr>
          <p:cNvPr id="6" name="Picture 5" descr="A road with &quot;Recovery&quot; in white text">
            <a:extLst>
              <a:ext uri="{FF2B5EF4-FFF2-40B4-BE49-F238E27FC236}">
                <a16:creationId xmlns:a16="http://schemas.microsoft.com/office/drawing/2014/main" id="{B7959896-AD68-5D40-83A5-A4E68BB263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5414" y="1661810"/>
            <a:ext cx="3703269" cy="2155810"/>
          </a:xfrm>
          <a:prstGeom prst="rect">
            <a:avLst/>
          </a:prstGeom>
        </p:spPr>
      </p:pic>
      <p:sp>
        <p:nvSpPr>
          <p:cNvPr id="5" name="Rectangle 4"/>
          <p:cNvSpPr/>
          <p:nvPr/>
        </p:nvSpPr>
        <p:spPr>
          <a:xfrm>
            <a:off x="344384" y="4419400"/>
            <a:ext cx="8490858" cy="584775"/>
          </a:xfrm>
          <a:prstGeom prst="rect">
            <a:avLst/>
          </a:prstGeom>
        </p:spPr>
        <p:txBody>
          <a:bodyPr wrap="square" lIns="91440" tIns="45720" rIns="91440" bIns="45720" anchor="t">
            <a:spAutoFit/>
          </a:bodyPr>
          <a:lstStyle/>
          <a:p>
            <a:pPr algn="ctr"/>
            <a:r>
              <a:rPr lang="en-US" sz="3200" b="1">
                <a:solidFill>
                  <a:srgbClr val="C00000"/>
                </a:solidFill>
              </a:rPr>
              <a:t>Recovery may be a </a:t>
            </a:r>
            <a:r>
              <a:rPr lang="en-US" sz="3200" b="1" u="sng">
                <a:solidFill>
                  <a:srgbClr val="C00000"/>
                </a:solidFill>
              </a:rPr>
              <a:t>life-long</a:t>
            </a:r>
            <a:r>
              <a:rPr lang="en-US" sz="3200" b="1">
                <a:solidFill>
                  <a:srgbClr val="C00000"/>
                </a:solidFill>
              </a:rPr>
              <a:t> process for some.</a:t>
            </a:r>
          </a:p>
        </p:txBody>
      </p:sp>
      <p:sp>
        <p:nvSpPr>
          <p:cNvPr id="7" name="Flowchart: Connector 6">
            <a:extLst>
              <a:ext uri="{FF2B5EF4-FFF2-40B4-BE49-F238E27FC236}">
                <a16:creationId xmlns:a16="http://schemas.microsoft.com/office/drawing/2014/main" id="{7BB92D57-3C0F-43BE-9958-E2EEF00FB9BB}"/>
              </a:ext>
            </a:extLst>
          </p:cNvPr>
          <p:cNvSpPr/>
          <p:nvPr/>
        </p:nvSpPr>
        <p:spPr>
          <a:xfrm>
            <a:off x="6772903" y="6095751"/>
            <a:ext cx="336460" cy="33646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7</a:t>
            </a:r>
          </a:p>
        </p:txBody>
      </p:sp>
    </p:spTree>
    <p:extLst>
      <p:ext uri="{BB962C8B-B14F-4D97-AF65-F5344CB8AC3E}">
        <p14:creationId xmlns:p14="http://schemas.microsoft.com/office/powerpoint/2010/main" val="3980754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0EF1CA-92EF-74B7-0E62-D2B25D12D39D}"/>
              </a:ext>
            </a:extLst>
          </p:cNvPr>
          <p:cNvSpPr>
            <a:spLocks noGrp="1"/>
          </p:cNvSpPr>
          <p:nvPr>
            <p:ph type="title"/>
          </p:nvPr>
        </p:nvSpPr>
        <p:spPr>
          <a:xfrm>
            <a:off x="119334" y="246681"/>
            <a:ext cx="7886700" cy="1325563"/>
          </a:xfrm>
        </p:spPr>
        <p:txBody>
          <a:bodyPr/>
          <a:lstStyle/>
          <a:p>
            <a:r>
              <a:rPr lang="en-US" b="1">
                <a:cs typeface="Calibri"/>
              </a:rPr>
              <a:t>Relapse &amp; Recovery Cont.</a:t>
            </a:r>
            <a:endParaRPr lang="en-US">
              <a:ea typeface="+mn-lt"/>
              <a:cs typeface="+mn-lt"/>
            </a:endParaRPr>
          </a:p>
          <a:p>
            <a:endParaRPr lang="en-US">
              <a:cs typeface="Calibri"/>
            </a:endParaRPr>
          </a:p>
        </p:txBody>
      </p:sp>
      <p:sp>
        <p:nvSpPr>
          <p:cNvPr id="3" name="Content Placeholder 2"/>
          <p:cNvSpPr>
            <a:spLocks noGrp="1"/>
          </p:cNvSpPr>
          <p:nvPr>
            <p:ph idx="4294967295"/>
          </p:nvPr>
        </p:nvSpPr>
        <p:spPr>
          <a:xfrm>
            <a:off x="508271" y="3085977"/>
            <a:ext cx="8383937" cy="3255962"/>
          </a:xfrm>
        </p:spPr>
        <p:txBody>
          <a:bodyPr vert="horz" lIns="91440" tIns="45720" rIns="91440" bIns="45720" rtlCol="0" anchor="t">
            <a:noAutofit/>
          </a:bodyPr>
          <a:lstStyle/>
          <a:p>
            <a:pPr marL="0" indent="0">
              <a:spcAft>
                <a:spcPts val="600"/>
              </a:spcAft>
              <a:buNone/>
            </a:pPr>
            <a:endParaRPr lang="en-US" sz="2400" b="1"/>
          </a:p>
          <a:p>
            <a:pPr marL="0" indent="0">
              <a:lnSpc>
                <a:spcPct val="100000"/>
              </a:lnSpc>
              <a:spcAft>
                <a:spcPts val="600"/>
              </a:spcAft>
              <a:buNone/>
            </a:pPr>
            <a:r>
              <a:rPr lang="en-US" sz="3200" b="1" dirty="0"/>
              <a:t>Relapse</a:t>
            </a:r>
            <a:r>
              <a:rPr lang="en-US" sz="3200" dirty="0"/>
              <a:t>/return to use may be part of the recovery process and is common among those who participated in treatment programs, with </a:t>
            </a:r>
            <a:r>
              <a:rPr lang="en-US" sz="3200" b="1" dirty="0"/>
              <a:t>relapse/reoccurrence rates </a:t>
            </a:r>
            <a:r>
              <a:rPr lang="en-US" sz="3200" dirty="0"/>
              <a:t>between </a:t>
            </a:r>
            <a:r>
              <a:rPr lang="en-US" sz="3200" b="1" dirty="0"/>
              <a:t>40-60%</a:t>
            </a:r>
            <a:r>
              <a:rPr lang="en-US" sz="3200" dirty="0"/>
              <a:t>, similar to other </a:t>
            </a:r>
            <a:r>
              <a:rPr lang="en-US" sz="3200" b="1" dirty="0"/>
              <a:t>chronic diseases</a:t>
            </a:r>
            <a:r>
              <a:rPr lang="en-US" sz="3200" dirty="0"/>
              <a:t> (diabetes, asthma, hypertension).</a:t>
            </a:r>
            <a:endParaRPr lang="en-US" sz="3200" baseline="30000" dirty="0"/>
          </a:p>
          <a:p>
            <a:pPr marL="457200" lvl="1" indent="0">
              <a:spcAft>
                <a:spcPts val="600"/>
              </a:spcAft>
              <a:buNone/>
            </a:pPr>
            <a:endParaRPr lang="en-US" sz="2000"/>
          </a:p>
          <a:p>
            <a:pPr marL="457200" lvl="1" indent="0">
              <a:spcAft>
                <a:spcPts val="600"/>
              </a:spcAft>
              <a:buNone/>
            </a:pPr>
            <a:endParaRPr lang="en-US" sz="2000"/>
          </a:p>
          <a:p>
            <a:pPr marL="457200" lvl="1" indent="0">
              <a:spcAft>
                <a:spcPts val="600"/>
              </a:spcAft>
              <a:buNone/>
            </a:pPr>
            <a:r>
              <a:rPr lang="en-US" sz="2000" dirty="0"/>
              <a:t>				National Institute on Drug Abuse</a:t>
            </a:r>
            <a:endParaRPr lang="en-US" sz="2000" dirty="0">
              <a:cs typeface="Calibri"/>
            </a:endParaRPr>
          </a:p>
        </p:txBody>
      </p:sp>
      <p:pic>
        <p:nvPicPr>
          <p:cNvPr id="6" name="Picture 5" descr="A person and two children posing for a picture&#10;">
            <a:extLst>
              <a:ext uri="{FF2B5EF4-FFF2-40B4-BE49-F238E27FC236}">
                <a16:creationId xmlns:a16="http://schemas.microsoft.com/office/drawing/2014/main" id="{834BA597-BBE1-6D41-9112-411F7955E29C}"/>
              </a:ext>
            </a:extLst>
          </p:cNvPr>
          <p:cNvPicPr>
            <a:picLocks noChangeAspect="1"/>
          </p:cNvPicPr>
          <p:nvPr/>
        </p:nvPicPr>
        <p:blipFill>
          <a:blip r:embed="rId3"/>
          <a:stretch>
            <a:fillRect/>
          </a:stretch>
        </p:blipFill>
        <p:spPr>
          <a:xfrm>
            <a:off x="2936917" y="1100928"/>
            <a:ext cx="2789819" cy="2491308"/>
          </a:xfrm>
          <a:prstGeom prst="rect">
            <a:avLst/>
          </a:prstGeom>
        </p:spPr>
      </p:pic>
    </p:spTree>
    <p:extLst>
      <p:ext uri="{BB962C8B-B14F-4D97-AF65-F5344CB8AC3E}">
        <p14:creationId xmlns:p14="http://schemas.microsoft.com/office/powerpoint/2010/main" val="972989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015345"/>
          </a:xfrm>
        </p:spPr>
        <p:txBody>
          <a:bodyPr/>
          <a:lstStyle/>
          <a:p>
            <a:r>
              <a:rPr lang="en-US"/>
              <a:t>How to Offer Support</a:t>
            </a:r>
          </a:p>
        </p:txBody>
      </p:sp>
      <p:sp>
        <p:nvSpPr>
          <p:cNvPr id="3" name="Content Placeholder 2"/>
          <p:cNvSpPr>
            <a:spLocks noGrp="1"/>
          </p:cNvSpPr>
          <p:nvPr>
            <p:ph idx="1"/>
          </p:nvPr>
        </p:nvSpPr>
        <p:spPr>
          <a:xfrm>
            <a:off x="628650" y="1392289"/>
            <a:ext cx="7886700" cy="4784674"/>
          </a:xfrm>
        </p:spPr>
        <p:txBody>
          <a:bodyPr vert="horz" lIns="91440" tIns="45720" rIns="91440" bIns="45720" rtlCol="0" anchor="t">
            <a:normAutofit/>
          </a:bodyPr>
          <a:lstStyle/>
          <a:p>
            <a:pPr marL="0" indent="0">
              <a:buNone/>
            </a:pPr>
            <a:endParaRPr lang="en-US"/>
          </a:p>
          <a:p>
            <a:pPr marL="514350" indent="-514350">
              <a:buFont typeface="+mj-lt"/>
              <a:buAutoNum type="arabicPeriod"/>
            </a:pPr>
            <a:r>
              <a:rPr lang="en-US"/>
              <a:t>Use </a:t>
            </a:r>
            <a:r>
              <a:rPr lang="en-US" b="1"/>
              <a:t>motivational interviewing </a:t>
            </a:r>
            <a:r>
              <a:rPr lang="en-US"/>
              <a:t>skills.</a:t>
            </a:r>
            <a:endParaRPr lang="en-US">
              <a:cs typeface="Calibri"/>
            </a:endParaRPr>
          </a:p>
          <a:p>
            <a:pPr marL="514350" indent="-514350">
              <a:buFont typeface="+mj-lt"/>
              <a:buAutoNum type="arabicPeriod"/>
            </a:pPr>
            <a:r>
              <a:rPr lang="en-US"/>
              <a:t>Remember we are </a:t>
            </a:r>
            <a:r>
              <a:rPr lang="en-US" b="1"/>
              <a:t>not here to diagnose</a:t>
            </a:r>
            <a:r>
              <a:rPr lang="en-US"/>
              <a:t>.</a:t>
            </a:r>
            <a:endParaRPr lang="en-US">
              <a:cs typeface="Calibri"/>
            </a:endParaRPr>
          </a:p>
          <a:p>
            <a:pPr marL="514350" indent="-514350">
              <a:buFont typeface="+mj-lt"/>
              <a:buAutoNum type="arabicPeriod"/>
            </a:pPr>
            <a:r>
              <a:rPr lang="en-US"/>
              <a:t>Recognize when and how to refer.</a:t>
            </a:r>
            <a:endParaRPr lang="en-US">
              <a:cs typeface="Calibri"/>
            </a:endParaRPr>
          </a:p>
          <a:p>
            <a:pPr marL="514350" indent="-514350">
              <a:buFont typeface="+mj-lt"/>
              <a:buAutoNum type="arabicPeriod"/>
            </a:pPr>
            <a:r>
              <a:rPr lang="en-US"/>
              <a:t>Use </a:t>
            </a:r>
            <a:r>
              <a:rPr lang="en-US" b="1"/>
              <a:t>person first language</a:t>
            </a:r>
            <a:r>
              <a:rPr lang="en-US"/>
              <a:t>. </a:t>
            </a:r>
            <a:endParaRPr lang="en-US">
              <a:cs typeface="Calibri"/>
            </a:endParaRPr>
          </a:p>
          <a:p>
            <a:pPr marL="514350" indent="-514350">
              <a:buFont typeface="+mj-lt"/>
              <a:buAutoNum type="arabicPeriod"/>
            </a:pPr>
            <a:r>
              <a:rPr lang="en-US"/>
              <a:t>Recognize who is </a:t>
            </a:r>
            <a:r>
              <a:rPr lang="en-US" b="1"/>
              <a:t>at high risk </a:t>
            </a:r>
            <a:r>
              <a:rPr lang="en-US"/>
              <a:t>for overdose and </a:t>
            </a:r>
            <a:r>
              <a:rPr lang="en-US" b="1"/>
              <a:t>offer harm reduction tips</a:t>
            </a:r>
            <a:r>
              <a:rPr lang="en-US"/>
              <a:t>.</a:t>
            </a:r>
            <a:endParaRPr lang="en-US">
              <a:cs typeface="Calibri"/>
            </a:endParaRPr>
          </a:p>
        </p:txBody>
      </p:sp>
      <p:sp>
        <p:nvSpPr>
          <p:cNvPr id="4" name="Flowchart: Connector 3">
            <a:extLst>
              <a:ext uri="{FF2B5EF4-FFF2-40B4-BE49-F238E27FC236}">
                <a16:creationId xmlns:a16="http://schemas.microsoft.com/office/drawing/2014/main" id="{FFF97C3A-FA6F-4819-BE38-07B7DE65F258}"/>
              </a:ext>
            </a:extLst>
          </p:cNvPr>
          <p:cNvSpPr/>
          <p:nvPr/>
        </p:nvSpPr>
        <p:spPr>
          <a:xfrm>
            <a:off x="6767832" y="6095751"/>
            <a:ext cx="336460" cy="33646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7</a:t>
            </a:r>
          </a:p>
        </p:txBody>
      </p:sp>
      <p:pic>
        <p:nvPicPr>
          <p:cNvPr id="5" name="Picture 4" descr="Circle of overlapping hands">
            <a:extLst>
              <a:ext uri="{FF2B5EF4-FFF2-40B4-BE49-F238E27FC236}">
                <a16:creationId xmlns:a16="http://schemas.microsoft.com/office/drawing/2014/main" id="{601C157C-5CB9-4E1B-9A07-8B41A3FB86E1}"/>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340517" y="425789"/>
            <a:ext cx="1527550" cy="1527550"/>
          </a:xfrm>
          <a:prstGeom prst="rect">
            <a:avLst/>
          </a:prstGeom>
        </p:spPr>
      </p:pic>
    </p:spTree>
    <p:extLst>
      <p:ext uri="{BB962C8B-B14F-4D97-AF65-F5344CB8AC3E}">
        <p14:creationId xmlns:p14="http://schemas.microsoft.com/office/powerpoint/2010/main" val="2236100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Harm Reduction Tip Sheet</a:t>
            </a:r>
          </a:p>
        </p:txBody>
      </p:sp>
      <p:sp>
        <p:nvSpPr>
          <p:cNvPr id="3" name="Content Placeholder 2"/>
          <p:cNvSpPr>
            <a:spLocks noGrp="1"/>
          </p:cNvSpPr>
          <p:nvPr>
            <p:ph idx="1"/>
          </p:nvPr>
        </p:nvSpPr>
        <p:spPr>
          <a:xfrm>
            <a:off x="628650" y="1392289"/>
            <a:ext cx="5199394" cy="4784674"/>
          </a:xfrm>
        </p:spPr>
        <p:txBody>
          <a:bodyPr vert="horz" lIns="91440" tIns="45720" rIns="91440" bIns="45720" rtlCol="0" anchor="t">
            <a:normAutofit/>
          </a:bodyPr>
          <a:lstStyle/>
          <a:p>
            <a:pPr marL="0" indent="0" algn="l">
              <a:buNone/>
            </a:pPr>
            <a:endParaRPr lang="en-US">
              <a:cs typeface="Calibri"/>
            </a:endParaRPr>
          </a:p>
          <a:p>
            <a:r>
              <a:rPr lang="en-US"/>
              <a:t>Don’t use alone.</a:t>
            </a:r>
            <a:endParaRPr lang="en-US">
              <a:cs typeface="Calibri"/>
            </a:endParaRPr>
          </a:p>
          <a:p>
            <a:r>
              <a:rPr lang="en-US"/>
              <a:t>Go slow. </a:t>
            </a:r>
            <a:endParaRPr lang="en-US">
              <a:cs typeface="Calibri"/>
            </a:endParaRPr>
          </a:p>
          <a:p>
            <a:r>
              <a:rPr lang="en-US"/>
              <a:t>Use a fentanyl test strip.</a:t>
            </a:r>
            <a:endParaRPr lang="en-US">
              <a:cs typeface="Calibri"/>
            </a:endParaRPr>
          </a:p>
          <a:p>
            <a:r>
              <a:rPr lang="en-US"/>
              <a:t>Know how to recognize the symptoms of an overdose.</a:t>
            </a:r>
            <a:endParaRPr lang="en-US">
              <a:cs typeface="Calibri"/>
            </a:endParaRPr>
          </a:p>
          <a:p>
            <a:r>
              <a:rPr lang="en-US"/>
              <a:t>Learn rescue breathing.</a:t>
            </a:r>
            <a:endParaRPr lang="en-US">
              <a:cs typeface="Calibri"/>
            </a:endParaRPr>
          </a:p>
          <a:p>
            <a:r>
              <a:rPr lang="en-US"/>
              <a:t>Carry Naloxone.</a:t>
            </a:r>
            <a:endParaRPr lang="en-US">
              <a:cs typeface="Calibri"/>
            </a:endParaRPr>
          </a:p>
        </p:txBody>
      </p:sp>
      <p:pic>
        <p:nvPicPr>
          <p:cNvPr id="5" name="Picture 4" descr="Image of Fentanyl Overdose Alert by Sonoran Prevention Works"/>
          <p:cNvPicPr/>
          <p:nvPr/>
        </p:nvPicPr>
        <p:blipFill rotWithShape="1">
          <a:blip r:embed="rId3"/>
          <a:srcRect l="64680" t="10256" r="15137" b="2969"/>
          <a:stretch/>
        </p:blipFill>
        <p:spPr bwMode="auto">
          <a:xfrm>
            <a:off x="5707464" y="1408485"/>
            <a:ext cx="3366198" cy="4630868"/>
          </a:xfrm>
          <a:prstGeom prst="rect">
            <a:avLst/>
          </a:prstGeom>
          <a:ln>
            <a:noFill/>
          </a:ln>
          <a:extLst>
            <a:ext uri="{53640926-AAD7-44D8-BBD7-CCE9431645EC}">
              <a14:shadowObscured xmlns:a14="http://schemas.microsoft.com/office/drawing/2010/main"/>
            </a:ext>
          </a:extLst>
        </p:spPr>
      </p:pic>
      <p:sp>
        <p:nvSpPr>
          <p:cNvPr id="7" name="Flowchart: Connector 6">
            <a:extLst>
              <a:ext uri="{FF2B5EF4-FFF2-40B4-BE49-F238E27FC236}">
                <a16:creationId xmlns:a16="http://schemas.microsoft.com/office/drawing/2014/main" id="{161C332F-E7D7-4DEC-B24F-C30EC2102B4D}"/>
              </a:ext>
            </a:extLst>
          </p:cNvPr>
          <p:cNvSpPr/>
          <p:nvPr/>
        </p:nvSpPr>
        <p:spPr>
          <a:xfrm>
            <a:off x="6772903" y="6095751"/>
            <a:ext cx="336460" cy="33646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7</a:t>
            </a:r>
          </a:p>
        </p:txBody>
      </p:sp>
    </p:spTree>
    <p:extLst>
      <p:ext uri="{BB962C8B-B14F-4D97-AF65-F5344CB8AC3E}">
        <p14:creationId xmlns:p14="http://schemas.microsoft.com/office/powerpoint/2010/main" val="747297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 Objectives </a:t>
            </a:r>
          </a:p>
        </p:txBody>
      </p:sp>
      <p:sp>
        <p:nvSpPr>
          <p:cNvPr id="3" name="Content Placeholder 2"/>
          <p:cNvSpPr>
            <a:spLocks noGrp="1"/>
          </p:cNvSpPr>
          <p:nvPr>
            <p:ph idx="1"/>
          </p:nvPr>
        </p:nvSpPr>
        <p:spPr>
          <a:xfrm>
            <a:off x="483477" y="1380471"/>
            <a:ext cx="8126134" cy="4523232"/>
          </a:xfrm>
        </p:spPr>
        <p:txBody>
          <a:bodyPr vert="horz" lIns="91440" tIns="45720" rIns="91440" bIns="45720" rtlCol="0" anchor="t">
            <a:normAutofit/>
          </a:bodyPr>
          <a:lstStyle/>
          <a:p>
            <a:pPr marL="514350" lvl="0" indent="-514350">
              <a:buFont typeface="+mj-lt"/>
              <a:buAutoNum type="arabicPeriod"/>
            </a:pPr>
            <a:r>
              <a:rPr lang="en-US"/>
              <a:t>Define terms such as adverse childhood experiences, trauma, substance use disorder, opioids, naloxone, &amp; others.</a:t>
            </a:r>
          </a:p>
          <a:p>
            <a:pPr marL="514350" lvl="0" indent="-514350">
              <a:buFont typeface="+mj-lt"/>
              <a:buAutoNum type="arabicPeriod"/>
            </a:pPr>
            <a:r>
              <a:rPr lang="en-US"/>
              <a:t>Summarize the current opioid epidemic in Arizona.</a:t>
            </a:r>
            <a:endParaRPr lang="en-US">
              <a:cs typeface="Calibri"/>
            </a:endParaRPr>
          </a:p>
          <a:p>
            <a:pPr marL="514350" lvl="0" indent="-514350">
              <a:buFont typeface="+mj-lt"/>
              <a:buAutoNum type="arabicPeriod"/>
            </a:pPr>
            <a:r>
              <a:rPr lang="en-US"/>
              <a:t>Identify the relationship between trauma and substance use.</a:t>
            </a:r>
            <a:endParaRPr lang="en-US">
              <a:cs typeface="Calibri"/>
            </a:endParaRPr>
          </a:p>
          <a:p>
            <a:pPr marL="514350" lvl="0" indent="-514350">
              <a:buFont typeface="+mj-lt"/>
              <a:buAutoNum type="arabicPeriod"/>
            </a:pPr>
            <a:r>
              <a:rPr lang="en-US"/>
              <a:t>Recognize signs of an opioid overdose.</a:t>
            </a:r>
            <a:endParaRPr lang="en-US">
              <a:cs typeface="Calibri"/>
            </a:endParaRPr>
          </a:p>
          <a:p>
            <a:pPr marL="514350" indent="-514350">
              <a:buFont typeface="Calibri Light" panose="020F0302020204030204"/>
              <a:buAutoNum type="arabicPeriod"/>
            </a:pPr>
            <a:endParaRPr lang="en-US">
              <a:cs typeface="Calibri"/>
            </a:endParaRPr>
          </a:p>
        </p:txBody>
      </p:sp>
    </p:spTree>
    <p:extLst>
      <p:ext uri="{BB962C8B-B14F-4D97-AF65-F5344CB8AC3E}">
        <p14:creationId xmlns:p14="http://schemas.microsoft.com/office/powerpoint/2010/main" val="39344524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55EE0365-811F-5946-B40D-670DC23C05D4}"/>
              </a:ext>
            </a:extLst>
          </p:cNvPr>
          <p:cNvGrpSpPr/>
          <p:nvPr/>
        </p:nvGrpSpPr>
        <p:grpSpPr>
          <a:xfrm>
            <a:off x="7472454" y="2509511"/>
            <a:ext cx="792816" cy="772077"/>
            <a:chOff x="7472454" y="2509511"/>
            <a:chExt cx="792816" cy="772077"/>
          </a:xfrm>
        </p:grpSpPr>
        <p:sp>
          <p:nvSpPr>
            <p:cNvPr id="5" name="Freeform: Shape 4">
              <a:extLst>
                <a:ext uri="{FF2B5EF4-FFF2-40B4-BE49-F238E27FC236}">
                  <a16:creationId xmlns:a16="http://schemas.microsoft.com/office/drawing/2014/main" id="{EE900A69-5ACA-574A-4D29-76ECB7C2BA5F}"/>
                </a:ext>
              </a:extLst>
            </p:cNvPr>
            <p:cNvSpPr/>
            <p:nvPr/>
          </p:nvSpPr>
          <p:spPr>
            <a:xfrm>
              <a:off x="7756262" y="2509511"/>
              <a:ext cx="509008" cy="292472"/>
            </a:xfrm>
            <a:custGeom>
              <a:avLst/>
              <a:gdLst>
                <a:gd name="connsiteX0" fmla="*/ 434621 w 509008"/>
                <a:gd name="connsiteY0" fmla="*/ 144754 h 292472"/>
                <a:gd name="connsiteX1" fmla="*/ 430843 w 509008"/>
                <a:gd name="connsiteY1" fmla="*/ 144754 h 292472"/>
                <a:gd name="connsiteX2" fmla="*/ 392670 w 509008"/>
                <a:gd name="connsiteY2" fmla="*/ 70454 h 292472"/>
                <a:gd name="connsiteX3" fmla="*/ 392073 w 509008"/>
                <a:gd name="connsiteY3" fmla="*/ 70004 h 292472"/>
                <a:gd name="connsiteX4" fmla="*/ 391437 w 509008"/>
                <a:gd name="connsiteY4" fmla="*/ 69602 h 292472"/>
                <a:gd name="connsiteX5" fmla="*/ 338906 w 509008"/>
                <a:gd name="connsiteY5" fmla="*/ 53697 h 292472"/>
                <a:gd name="connsiteX6" fmla="*/ 309943 w 509008"/>
                <a:gd name="connsiteY6" fmla="*/ 58013 h 292472"/>
                <a:gd name="connsiteX7" fmla="*/ 214022 w 509008"/>
                <a:gd name="connsiteY7" fmla="*/ 1 h 292472"/>
                <a:gd name="connsiteX8" fmla="*/ 189836 w 509008"/>
                <a:gd name="connsiteY8" fmla="*/ 2594 h 292472"/>
                <a:gd name="connsiteX9" fmla="*/ 189259 w 509008"/>
                <a:gd name="connsiteY9" fmla="*/ 2692 h 292472"/>
                <a:gd name="connsiteX10" fmla="*/ 188642 w 509008"/>
                <a:gd name="connsiteY10" fmla="*/ 2829 h 292472"/>
                <a:gd name="connsiteX11" fmla="*/ 104476 w 509008"/>
                <a:gd name="connsiteY11" fmla="*/ 107873 h 292472"/>
                <a:gd name="connsiteX12" fmla="*/ 104476 w 509008"/>
                <a:gd name="connsiteY12" fmla="*/ 109507 h 292472"/>
                <a:gd name="connsiteX13" fmla="*/ 91370 w 509008"/>
                <a:gd name="connsiteY13" fmla="*/ 108529 h 292472"/>
                <a:gd name="connsiteX14" fmla="*/ 18509 w 509008"/>
                <a:gd name="connsiteY14" fmla="*/ 145537 h 292472"/>
                <a:gd name="connsiteX15" fmla="*/ 8007 w 509008"/>
                <a:gd name="connsiteY15" fmla="*/ 239716 h 292472"/>
                <a:gd name="connsiteX16" fmla="*/ 8232 w 509008"/>
                <a:gd name="connsiteY16" fmla="*/ 240234 h 292472"/>
                <a:gd name="connsiteX17" fmla="*/ 8486 w 509008"/>
                <a:gd name="connsiteY17" fmla="*/ 240753 h 292472"/>
                <a:gd name="connsiteX18" fmla="*/ 86173 w 509008"/>
                <a:gd name="connsiteY18" fmla="*/ 292394 h 292472"/>
                <a:gd name="connsiteX19" fmla="*/ 87015 w 509008"/>
                <a:gd name="connsiteY19" fmla="*/ 292472 h 292472"/>
                <a:gd name="connsiteX20" fmla="*/ 433554 w 509008"/>
                <a:gd name="connsiteY20" fmla="*/ 292472 h 292472"/>
                <a:gd name="connsiteX21" fmla="*/ 509009 w 509008"/>
                <a:gd name="connsiteY21" fmla="*/ 219983 h 292472"/>
                <a:gd name="connsiteX22" fmla="*/ 509009 w 509008"/>
                <a:gd name="connsiteY22" fmla="*/ 219592 h 292472"/>
                <a:gd name="connsiteX23" fmla="*/ 509009 w 509008"/>
                <a:gd name="connsiteY23" fmla="*/ 219200 h 292472"/>
                <a:gd name="connsiteX24" fmla="*/ 434621 w 509008"/>
                <a:gd name="connsiteY24" fmla="*/ 144754 h 292472"/>
                <a:gd name="connsiteX25" fmla="*/ 433398 w 509008"/>
                <a:gd name="connsiteY25" fmla="*/ 272896 h 292472"/>
                <a:gd name="connsiteX26" fmla="*/ 87886 w 509008"/>
                <a:gd name="connsiteY26" fmla="*/ 272896 h 292472"/>
                <a:gd name="connsiteX27" fmla="*/ 26017 w 509008"/>
                <a:gd name="connsiteY27" fmla="*/ 232042 h 292472"/>
                <a:gd name="connsiteX28" fmla="*/ 34189 w 509008"/>
                <a:gd name="connsiteY28" fmla="*/ 157321 h 292472"/>
                <a:gd name="connsiteX29" fmla="*/ 91390 w 509008"/>
                <a:gd name="connsiteY29" fmla="*/ 128144 h 292472"/>
                <a:gd name="connsiteX30" fmla="*/ 103360 w 509008"/>
                <a:gd name="connsiteY30" fmla="*/ 128976 h 292472"/>
                <a:gd name="connsiteX31" fmla="*/ 123915 w 509008"/>
                <a:gd name="connsiteY31" fmla="*/ 132793 h 292472"/>
                <a:gd name="connsiteX32" fmla="*/ 124030 w 509008"/>
                <a:gd name="connsiteY32" fmla="*/ 132716 h 292472"/>
                <a:gd name="connsiteX33" fmla="*/ 124032 w 509008"/>
                <a:gd name="connsiteY33" fmla="*/ 132695 h 292472"/>
                <a:gd name="connsiteX34" fmla="*/ 124032 w 509008"/>
                <a:gd name="connsiteY34" fmla="*/ 109439 h 292472"/>
                <a:gd name="connsiteX35" fmla="*/ 192910 w 509008"/>
                <a:gd name="connsiteY35" fmla="*/ 21886 h 292472"/>
                <a:gd name="connsiteX36" fmla="*/ 213924 w 509008"/>
                <a:gd name="connsiteY36" fmla="*/ 19557 h 292472"/>
                <a:gd name="connsiteX37" fmla="*/ 293304 w 509008"/>
                <a:gd name="connsiteY37" fmla="*/ 68584 h 292472"/>
                <a:gd name="connsiteX38" fmla="*/ 300273 w 509008"/>
                <a:gd name="connsiteY38" fmla="*/ 82512 h 292472"/>
                <a:gd name="connsiteX39" fmla="*/ 300390 w 509008"/>
                <a:gd name="connsiteY39" fmla="*/ 82512 h 292472"/>
                <a:gd name="connsiteX40" fmla="*/ 315483 w 509008"/>
                <a:gd name="connsiteY40" fmla="*/ 76708 h 292472"/>
                <a:gd name="connsiteX41" fmla="*/ 338837 w 509008"/>
                <a:gd name="connsiteY41" fmla="*/ 73204 h 292472"/>
                <a:gd name="connsiteX42" fmla="*/ 380856 w 509008"/>
                <a:gd name="connsiteY42" fmla="*/ 86046 h 292472"/>
                <a:gd name="connsiteX43" fmla="*/ 411218 w 509008"/>
                <a:gd name="connsiteY43" fmla="*/ 145654 h 292472"/>
                <a:gd name="connsiteX44" fmla="*/ 411218 w 509008"/>
                <a:gd name="connsiteY44" fmla="*/ 164251 h 292472"/>
                <a:gd name="connsiteX45" fmla="*/ 411316 w 509008"/>
                <a:gd name="connsiteY45" fmla="*/ 164349 h 292472"/>
                <a:gd name="connsiteX46" fmla="*/ 434562 w 509008"/>
                <a:gd name="connsiteY46" fmla="*/ 164349 h 292472"/>
                <a:gd name="connsiteX47" fmla="*/ 489433 w 509008"/>
                <a:gd name="connsiteY47" fmla="*/ 219102 h 292472"/>
                <a:gd name="connsiteX48" fmla="*/ 489433 w 509008"/>
                <a:gd name="connsiteY48" fmla="*/ 219200 h 292472"/>
                <a:gd name="connsiteX49" fmla="*/ 433398 w 509008"/>
                <a:gd name="connsiteY49" fmla="*/ 272896 h 29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09008" h="292472">
                  <a:moveTo>
                    <a:pt x="434621" y="144754"/>
                  </a:moveTo>
                  <a:lnTo>
                    <a:pt x="430843" y="144754"/>
                  </a:lnTo>
                  <a:cubicBezTo>
                    <a:pt x="430304" y="115414"/>
                    <a:pt x="416207" y="87978"/>
                    <a:pt x="392670" y="70454"/>
                  </a:cubicBezTo>
                  <a:lnTo>
                    <a:pt x="392073" y="70004"/>
                  </a:lnTo>
                  <a:lnTo>
                    <a:pt x="391437" y="69602"/>
                  </a:lnTo>
                  <a:cubicBezTo>
                    <a:pt x="375828" y="59343"/>
                    <a:pt x="357584" y="53818"/>
                    <a:pt x="338906" y="53697"/>
                  </a:cubicBezTo>
                  <a:cubicBezTo>
                    <a:pt x="329086" y="53634"/>
                    <a:pt x="319317" y="55091"/>
                    <a:pt x="309943" y="58013"/>
                  </a:cubicBezTo>
                  <a:cubicBezTo>
                    <a:pt x="291352" y="22243"/>
                    <a:pt x="254335" y="-144"/>
                    <a:pt x="214022" y="1"/>
                  </a:cubicBezTo>
                  <a:cubicBezTo>
                    <a:pt x="205901" y="183"/>
                    <a:pt x="197810" y="1051"/>
                    <a:pt x="189836" y="2594"/>
                  </a:cubicBezTo>
                  <a:lnTo>
                    <a:pt x="189259" y="2692"/>
                  </a:lnTo>
                  <a:lnTo>
                    <a:pt x="188642" y="2829"/>
                  </a:lnTo>
                  <a:cubicBezTo>
                    <a:pt x="139603" y="14058"/>
                    <a:pt x="104743" y="57565"/>
                    <a:pt x="104476" y="107873"/>
                  </a:cubicBezTo>
                  <a:cubicBezTo>
                    <a:pt x="104476" y="108401"/>
                    <a:pt x="104476" y="109507"/>
                    <a:pt x="104476" y="109507"/>
                  </a:cubicBezTo>
                  <a:cubicBezTo>
                    <a:pt x="100149" y="108765"/>
                    <a:pt x="95760" y="108437"/>
                    <a:pt x="91370" y="108529"/>
                  </a:cubicBezTo>
                  <a:cubicBezTo>
                    <a:pt x="62583" y="108588"/>
                    <a:pt x="35537" y="122326"/>
                    <a:pt x="18509" y="145537"/>
                  </a:cubicBezTo>
                  <a:cubicBezTo>
                    <a:pt x="-1639" y="172770"/>
                    <a:pt x="-5647" y="208712"/>
                    <a:pt x="8007" y="239716"/>
                  </a:cubicBezTo>
                  <a:lnTo>
                    <a:pt x="8232" y="240234"/>
                  </a:lnTo>
                  <a:lnTo>
                    <a:pt x="8486" y="240753"/>
                  </a:lnTo>
                  <a:cubicBezTo>
                    <a:pt x="23544" y="270391"/>
                    <a:pt x="53017" y="289983"/>
                    <a:pt x="86173" y="292394"/>
                  </a:cubicBezTo>
                  <a:lnTo>
                    <a:pt x="87015" y="292472"/>
                  </a:lnTo>
                  <a:lnTo>
                    <a:pt x="433554" y="292472"/>
                  </a:lnTo>
                  <a:cubicBezTo>
                    <a:pt x="473913" y="292052"/>
                    <a:pt x="506972" y="260293"/>
                    <a:pt x="509009" y="219983"/>
                  </a:cubicBezTo>
                  <a:lnTo>
                    <a:pt x="509009" y="219592"/>
                  </a:lnTo>
                  <a:lnTo>
                    <a:pt x="509009" y="219200"/>
                  </a:lnTo>
                  <a:cubicBezTo>
                    <a:pt x="509014" y="178105"/>
                    <a:pt x="475717" y="144781"/>
                    <a:pt x="434621" y="144754"/>
                  </a:cubicBezTo>
                  <a:close/>
                  <a:moveTo>
                    <a:pt x="433398" y="272896"/>
                  </a:moveTo>
                  <a:lnTo>
                    <a:pt x="87886" y="272896"/>
                  </a:lnTo>
                  <a:cubicBezTo>
                    <a:pt x="61543" y="271017"/>
                    <a:pt x="38090" y="255531"/>
                    <a:pt x="26017" y="232042"/>
                  </a:cubicBezTo>
                  <a:cubicBezTo>
                    <a:pt x="15147" y="207471"/>
                    <a:pt x="18265" y="178961"/>
                    <a:pt x="34189" y="157321"/>
                  </a:cubicBezTo>
                  <a:cubicBezTo>
                    <a:pt x="47555" y="139080"/>
                    <a:pt x="68776" y="128254"/>
                    <a:pt x="91390" y="128144"/>
                  </a:cubicBezTo>
                  <a:cubicBezTo>
                    <a:pt x="95394" y="128150"/>
                    <a:pt x="99393" y="128428"/>
                    <a:pt x="103360" y="128976"/>
                  </a:cubicBezTo>
                  <a:lnTo>
                    <a:pt x="123915" y="132793"/>
                  </a:lnTo>
                  <a:cubicBezTo>
                    <a:pt x="123968" y="132804"/>
                    <a:pt x="124020" y="132769"/>
                    <a:pt x="124030" y="132716"/>
                  </a:cubicBezTo>
                  <a:cubicBezTo>
                    <a:pt x="124031" y="132710"/>
                    <a:pt x="124032" y="132702"/>
                    <a:pt x="124032" y="132695"/>
                  </a:cubicBezTo>
                  <a:lnTo>
                    <a:pt x="124032" y="109439"/>
                  </a:lnTo>
                  <a:cubicBezTo>
                    <a:pt x="123587" y="67702"/>
                    <a:pt x="152242" y="31279"/>
                    <a:pt x="192910" y="21886"/>
                  </a:cubicBezTo>
                  <a:cubicBezTo>
                    <a:pt x="199838" y="20536"/>
                    <a:pt x="206867" y="19757"/>
                    <a:pt x="213924" y="19557"/>
                  </a:cubicBezTo>
                  <a:cubicBezTo>
                    <a:pt x="247577" y="19395"/>
                    <a:pt x="278381" y="38421"/>
                    <a:pt x="293304" y="68584"/>
                  </a:cubicBezTo>
                  <a:lnTo>
                    <a:pt x="300273" y="82512"/>
                  </a:lnTo>
                  <a:cubicBezTo>
                    <a:pt x="300306" y="82543"/>
                    <a:pt x="300357" y="82543"/>
                    <a:pt x="300390" y="82512"/>
                  </a:cubicBezTo>
                  <a:lnTo>
                    <a:pt x="315483" y="76708"/>
                  </a:lnTo>
                  <a:cubicBezTo>
                    <a:pt x="323036" y="74322"/>
                    <a:pt x="330917" y="73140"/>
                    <a:pt x="338837" y="73204"/>
                  </a:cubicBezTo>
                  <a:cubicBezTo>
                    <a:pt x="353791" y="73331"/>
                    <a:pt x="368387" y="77792"/>
                    <a:pt x="380856" y="86046"/>
                  </a:cubicBezTo>
                  <a:cubicBezTo>
                    <a:pt x="399741" y="100074"/>
                    <a:pt x="410976" y="122130"/>
                    <a:pt x="411218" y="145654"/>
                  </a:cubicBezTo>
                  <a:lnTo>
                    <a:pt x="411218" y="164251"/>
                  </a:lnTo>
                  <a:cubicBezTo>
                    <a:pt x="411218" y="164305"/>
                    <a:pt x="411262" y="164349"/>
                    <a:pt x="411316" y="164349"/>
                  </a:cubicBezTo>
                  <a:lnTo>
                    <a:pt x="434562" y="164349"/>
                  </a:lnTo>
                  <a:cubicBezTo>
                    <a:pt x="464834" y="164317"/>
                    <a:pt x="489401" y="188830"/>
                    <a:pt x="489433" y="219102"/>
                  </a:cubicBezTo>
                  <a:cubicBezTo>
                    <a:pt x="489433" y="219135"/>
                    <a:pt x="489433" y="219168"/>
                    <a:pt x="489433" y="219200"/>
                  </a:cubicBezTo>
                  <a:cubicBezTo>
                    <a:pt x="487997" y="249148"/>
                    <a:pt x="463380" y="272738"/>
                    <a:pt x="433398" y="272896"/>
                  </a:cubicBezTo>
                  <a:close/>
                </a:path>
              </a:pathLst>
            </a:custGeom>
            <a:solidFill>
              <a:schemeClr val="tx2"/>
            </a:solidFill>
            <a:ln w="24141" cap="flat">
              <a:solidFill>
                <a:srgbClr val="000066"/>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84F527EF-0CDF-A422-65CD-E8ACB687ED20}"/>
                </a:ext>
              </a:extLst>
            </p:cNvPr>
            <p:cNvSpPr/>
            <p:nvPr/>
          </p:nvSpPr>
          <p:spPr>
            <a:xfrm>
              <a:off x="7472454" y="2880286"/>
              <a:ext cx="450242" cy="401302"/>
            </a:xfrm>
            <a:custGeom>
              <a:avLst/>
              <a:gdLst>
                <a:gd name="connsiteX0" fmla="*/ 411091 w 450242"/>
                <a:gd name="connsiteY0" fmla="*/ 0 h 401302"/>
                <a:gd name="connsiteX1" fmla="*/ 39152 w 450242"/>
                <a:gd name="connsiteY1" fmla="*/ 0 h 401302"/>
                <a:gd name="connsiteX2" fmla="*/ 0 w 450242"/>
                <a:gd name="connsiteY2" fmla="*/ 39152 h 401302"/>
                <a:gd name="connsiteX3" fmla="*/ 0 w 450242"/>
                <a:gd name="connsiteY3" fmla="*/ 283848 h 401302"/>
                <a:gd name="connsiteX4" fmla="*/ 39152 w 450242"/>
                <a:gd name="connsiteY4" fmla="*/ 323000 h 401302"/>
                <a:gd name="connsiteX5" fmla="*/ 185970 w 450242"/>
                <a:gd name="connsiteY5" fmla="*/ 323000 h 401302"/>
                <a:gd name="connsiteX6" fmla="*/ 185970 w 450242"/>
                <a:gd name="connsiteY6" fmla="*/ 381727 h 401302"/>
                <a:gd name="connsiteX7" fmla="*/ 127242 w 450242"/>
                <a:gd name="connsiteY7" fmla="*/ 381727 h 401302"/>
                <a:gd name="connsiteX8" fmla="*/ 127242 w 450242"/>
                <a:gd name="connsiteY8" fmla="*/ 401303 h 401302"/>
                <a:gd name="connsiteX9" fmla="*/ 323000 w 450242"/>
                <a:gd name="connsiteY9" fmla="*/ 401303 h 401302"/>
                <a:gd name="connsiteX10" fmla="*/ 323000 w 450242"/>
                <a:gd name="connsiteY10" fmla="*/ 381727 h 401302"/>
                <a:gd name="connsiteX11" fmla="*/ 264273 w 450242"/>
                <a:gd name="connsiteY11" fmla="*/ 381727 h 401302"/>
                <a:gd name="connsiteX12" fmla="*/ 264273 w 450242"/>
                <a:gd name="connsiteY12" fmla="*/ 323000 h 401302"/>
                <a:gd name="connsiteX13" fmla="*/ 411091 w 450242"/>
                <a:gd name="connsiteY13" fmla="*/ 323000 h 401302"/>
                <a:gd name="connsiteX14" fmla="*/ 450242 w 450242"/>
                <a:gd name="connsiteY14" fmla="*/ 283848 h 401302"/>
                <a:gd name="connsiteX15" fmla="*/ 450242 w 450242"/>
                <a:gd name="connsiteY15" fmla="*/ 39152 h 401302"/>
                <a:gd name="connsiteX16" fmla="*/ 411091 w 450242"/>
                <a:gd name="connsiteY16" fmla="*/ 0 h 401302"/>
                <a:gd name="connsiteX17" fmla="*/ 244697 w 450242"/>
                <a:gd name="connsiteY17" fmla="*/ 381727 h 401302"/>
                <a:gd name="connsiteX18" fmla="*/ 205545 w 450242"/>
                <a:gd name="connsiteY18" fmla="*/ 381727 h 401302"/>
                <a:gd name="connsiteX19" fmla="*/ 205545 w 450242"/>
                <a:gd name="connsiteY19" fmla="*/ 323000 h 401302"/>
                <a:gd name="connsiteX20" fmla="*/ 244697 w 450242"/>
                <a:gd name="connsiteY20" fmla="*/ 323000 h 401302"/>
                <a:gd name="connsiteX21" fmla="*/ 430667 w 450242"/>
                <a:gd name="connsiteY21" fmla="*/ 283848 h 401302"/>
                <a:gd name="connsiteX22" fmla="*/ 411091 w 450242"/>
                <a:gd name="connsiteY22" fmla="*/ 303424 h 401302"/>
                <a:gd name="connsiteX23" fmla="*/ 39152 w 450242"/>
                <a:gd name="connsiteY23" fmla="*/ 303424 h 401302"/>
                <a:gd name="connsiteX24" fmla="*/ 19576 w 450242"/>
                <a:gd name="connsiteY24" fmla="*/ 283848 h 401302"/>
                <a:gd name="connsiteX25" fmla="*/ 19576 w 450242"/>
                <a:gd name="connsiteY25" fmla="*/ 39152 h 401302"/>
                <a:gd name="connsiteX26" fmla="*/ 39152 w 450242"/>
                <a:gd name="connsiteY26" fmla="*/ 19576 h 401302"/>
                <a:gd name="connsiteX27" fmla="*/ 411091 w 450242"/>
                <a:gd name="connsiteY27" fmla="*/ 19576 h 401302"/>
                <a:gd name="connsiteX28" fmla="*/ 430667 w 450242"/>
                <a:gd name="connsiteY28" fmla="*/ 39152 h 40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50242" h="401302">
                  <a:moveTo>
                    <a:pt x="411091" y="0"/>
                  </a:moveTo>
                  <a:lnTo>
                    <a:pt x="39152" y="0"/>
                  </a:lnTo>
                  <a:cubicBezTo>
                    <a:pt x="17529" y="0"/>
                    <a:pt x="0" y="17529"/>
                    <a:pt x="0" y="39152"/>
                  </a:cubicBezTo>
                  <a:lnTo>
                    <a:pt x="0" y="283848"/>
                  </a:lnTo>
                  <a:cubicBezTo>
                    <a:pt x="0" y="305471"/>
                    <a:pt x="17529" y="323000"/>
                    <a:pt x="39152" y="323000"/>
                  </a:cubicBezTo>
                  <a:lnTo>
                    <a:pt x="185970" y="323000"/>
                  </a:lnTo>
                  <a:lnTo>
                    <a:pt x="185970" y="381727"/>
                  </a:lnTo>
                  <a:lnTo>
                    <a:pt x="127242" y="381727"/>
                  </a:lnTo>
                  <a:lnTo>
                    <a:pt x="127242" y="401303"/>
                  </a:lnTo>
                  <a:lnTo>
                    <a:pt x="323000" y="401303"/>
                  </a:lnTo>
                  <a:lnTo>
                    <a:pt x="323000" y="381727"/>
                  </a:lnTo>
                  <a:lnTo>
                    <a:pt x="264273" y="381727"/>
                  </a:lnTo>
                  <a:lnTo>
                    <a:pt x="264273" y="323000"/>
                  </a:lnTo>
                  <a:lnTo>
                    <a:pt x="411091" y="323000"/>
                  </a:lnTo>
                  <a:cubicBezTo>
                    <a:pt x="432713" y="323000"/>
                    <a:pt x="450242" y="305471"/>
                    <a:pt x="450242" y="283848"/>
                  </a:cubicBezTo>
                  <a:lnTo>
                    <a:pt x="450242" y="39152"/>
                  </a:lnTo>
                  <a:cubicBezTo>
                    <a:pt x="450242" y="17529"/>
                    <a:pt x="432713" y="0"/>
                    <a:pt x="411091" y="0"/>
                  </a:cubicBezTo>
                  <a:close/>
                  <a:moveTo>
                    <a:pt x="244697" y="381727"/>
                  </a:moveTo>
                  <a:lnTo>
                    <a:pt x="205545" y="381727"/>
                  </a:lnTo>
                  <a:lnTo>
                    <a:pt x="205545" y="323000"/>
                  </a:lnTo>
                  <a:lnTo>
                    <a:pt x="244697" y="323000"/>
                  </a:lnTo>
                  <a:close/>
                  <a:moveTo>
                    <a:pt x="430667" y="283848"/>
                  </a:moveTo>
                  <a:cubicBezTo>
                    <a:pt x="430667" y="294660"/>
                    <a:pt x="421902" y="303424"/>
                    <a:pt x="411091" y="303424"/>
                  </a:cubicBezTo>
                  <a:lnTo>
                    <a:pt x="39152" y="303424"/>
                  </a:lnTo>
                  <a:cubicBezTo>
                    <a:pt x="28340" y="303424"/>
                    <a:pt x="19576" y="294660"/>
                    <a:pt x="19576" y="283848"/>
                  </a:cubicBezTo>
                  <a:lnTo>
                    <a:pt x="19576" y="39152"/>
                  </a:lnTo>
                  <a:cubicBezTo>
                    <a:pt x="19576" y="28340"/>
                    <a:pt x="28340" y="19576"/>
                    <a:pt x="39152" y="19576"/>
                  </a:cubicBezTo>
                  <a:lnTo>
                    <a:pt x="411091" y="19576"/>
                  </a:lnTo>
                  <a:cubicBezTo>
                    <a:pt x="421902" y="19576"/>
                    <a:pt x="430667" y="28340"/>
                    <a:pt x="430667" y="39152"/>
                  </a:cubicBezTo>
                  <a:close/>
                </a:path>
              </a:pathLst>
            </a:custGeom>
            <a:solidFill>
              <a:schemeClr val="tx2"/>
            </a:solidFill>
            <a:ln w="24141" cap="flat">
              <a:solidFill>
                <a:srgbClr val="000066"/>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CBFC2CC-71D9-47F3-6208-AB8543D5D981}"/>
                </a:ext>
              </a:extLst>
            </p:cNvPr>
            <p:cNvSpPr/>
            <p:nvPr/>
          </p:nvSpPr>
          <p:spPr>
            <a:xfrm>
              <a:off x="7511605" y="2919437"/>
              <a:ext cx="371939" cy="244696"/>
            </a:xfrm>
            <a:custGeom>
              <a:avLst/>
              <a:gdLst>
                <a:gd name="connsiteX0" fmla="*/ 0 w 371939"/>
                <a:gd name="connsiteY0" fmla="*/ 244697 h 244696"/>
                <a:gd name="connsiteX1" fmla="*/ 371939 w 371939"/>
                <a:gd name="connsiteY1" fmla="*/ 244697 h 244696"/>
                <a:gd name="connsiteX2" fmla="*/ 371939 w 371939"/>
                <a:gd name="connsiteY2" fmla="*/ 0 h 244696"/>
                <a:gd name="connsiteX3" fmla="*/ 0 w 371939"/>
                <a:gd name="connsiteY3" fmla="*/ 0 h 244696"/>
                <a:gd name="connsiteX4" fmla="*/ 19576 w 371939"/>
                <a:gd name="connsiteY4" fmla="*/ 19576 h 244696"/>
                <a:gd name="connsiteX5" fmla="*/ 352364 w 371939"/>
                <a:gd name="connsiteY5" fmla="*/ 19576 h 244696"/>
                <a:gd name="connsiteX6" fmla="*/ 352364 w 371939"/>
                <a:gd name="connsiteY6" fmla="*/ 225121 h 244696"/>
                <a:gd name="connsiteX7" fmla="*/ 19576 w 371939"/>
                <a:gd name="connsiteY7" fmla="*/ 225121 h 24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1939" h="244696">
                  <a:moveTo>
                    <a:pt x="0" y="244697"/>
                  </a:moveTo>
                  <a:lnTo>
                    <a:pt x="371939" y="244697"/>
                  </a:lnTo>
                  <a:lnTo>
                    <a:pt x="371939" y="0"/>
                  </a:lnTo>
                  <a:lnTo>
                    <a:pt x="0" y="0"/>
                  </a:lnTo>
                  <a:close/>
                  <a:moveTo>
                    <a:pt x="19576" y="19576"/>
                  </a:moveTo>
                  <a:lnTo>
                    <a:pt x="352364" y="19576"/>
                  </a:lnTo>
                  <a:lnTo>
                    <a:pt x="352364" y="225121"/>
                  </a:lnTo>
                  <a:lnTo>
                    <a:pt x="19576" y="225121"/>
                  </a:lnTo>
                  <a:close/>
                </a:path>
              </a:pathLst>
            </a:custGeom>
            <a:solidFill>
              <a:schemeClr val="tx2"/>
            </a:solidFill>
            <a:ln w="24141" cap="flat">
              <a:solidFill>
                <a:srgbClr val="000066"/>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F94DE61-A0B1-2A2A-FAD7-E2FD05A7C6E4}"/>
                </a:ext>
              </a:extLst>
            </p:cNvPr>
            <p:cNvSpPr/>
            <p:nvPr/>
          </p:nvSpPr>
          <p:spPr>
            <a:xfrm>
              <a:off x="7550746" y="2618881"/>
              <a:ext cx="160669" cy="226246"/>
            </a:xfrm>
            <a:custGeom>
              <a:avLst/>
              <a:gdLst>
                <a:gd name="connsiteX0" fmla="*/ 28963 w 160669"/>
                <a:gd name="connsiteY0" fmla="*/ 218260 h 226246"/>
                <a:gd name="connsiteX1" fmla="*/ 19655 w 160669"/>
                <a:gd name="connsiteY1" fmla="*/ 177875 h 226246"/>
                <a:gd name="connsiteX2" fmla="*/ 129897 w 160669"/>
                <a:gd name="connsiteY2" fmla="*/ 65647 h 226246"/>
                <a:gd name="connsiteX3" fmla="*/ 131873 w 160669"/>
                <a:gd name="connsiteY3" fmla="*/ 65647 h 226246"/>
                <a:gd name="connsiteX4" fmla="*/ 132754 w 160669"/>
                <a:gd name="connsiteY4" fmla="*/ 65647 h 226246"/>
                <a:gd name="connsiteX5" fmla="*/ 132823 w 160669"/>
                <a:gd name="connsiteY5" fmla="*/ 65814 h 226246"/>
                <a:gd name="connsiteX6" fmla="*/ 81182 w 160669"/>
                <a:gd name="connsiteY6" fmla="*/ 117455 h 226246"/>
                <a:gd name="connsiteX7" fmla="*/ 95022 w 160669"/>
                <a:gd name="connsiteY7" fmla="*/ 131295 h 226246"/>
                <a:gd name="connsiteX8" fmla="*/ 160669 w 160669"/>
                <a:gd name="connsiteY8" fmla="*/ 65647 h 226246"/>
                <a:gd name="connsiteX9" fmla="*/ 95022 w 160669"/>
                <a:gd name="connsiteY9" fmla="*/ 0 h 226246"/>
                <a:gd name="connsiteX10" fmla="*/ 81182 w 160669"/>
                <a:gd name="connsiteY10" fmla="*/ 13840 h 226246"/>
                <a:gd name="connsiteX11" fmla="*/ 114049 w 160669"/>
                <a:gd name="connsiteY11" fmla="*/ 46708 h 226246"/>
                <a:gd name="connsiteX12" fmla="*/ 113991 w 160669"/>
                <a:gd name="connsiteY12" fmla="*/ 46874 h 226246"/>
                <a:gd name="connsiteX13" fmla="*/ 786 w 160669"/>
                <a:gd name="connsiteY13" fmla="*/ 188209 h 226246"/>
                <a:gd name="connsiteX14" fmla="*/ 11091 w 160669"/>
                <a:gd name="connsiteY14" fmla="*/ 226247 h 22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669" h="226246">
                  <a:moveTo>
                    <a:pt x="28963" y="218260"/>
                  </a:moveTo>
                  <a:cubicBezTo>
                    <a:pt x="23260" y="205533"/>
                    <a:pt x="20099" y="191814"/>
                    <a:pt x="19655" y="177875"/>
                  </a:cubicBezTo>
                  <a:cubicBezTo>
                    <a:pt x="19107" y="116441"/>
                    <a:pt x="68463" y="66195"/>
                    <a:pt x="129897" y="65647"/>
                  </a:cubicBezTo>
                  <a:cubicBezTo>
                    <a:pt x="130556" y="65641"/>
                    <a:pt x="131214" y="65641"/>
                    <a:pt x="131873" y="65647"/>
                  </a:cubicBezTo>
                  <a:lnTo>
                    <a:pt x="132754" y="65647"/>
                  </a:lnTo>
                  <a:cubicBezTo>
                    <a:pt x="132881" y="65647"/>
                    <a:pt x="132911" y="65726"/>
                    <a:pt x="132823" y="65814"/>
                  </a:cubicBezTo>
                  <a:lnTo>
                    <a:pt x="81182" y="117455"/>
                  </a:lnTo>
                  <a:lnTo>
                    <a:pt x="95022" y="131295"/>
                  </a:lnTo>
                  <a:lnTo>
                    <a:pt x="160669" y="65647"/>
                  </a:lnTo>
                  <a:lnTo>
                    <a:pt x="95022" y="0"/>
                  </a:lnTo>
                  <a:lnTo>
                    <a:pt x="81182" y="13840"/>
                  </a:lnTo>
                  <a:lnTo>
                    <a:pt x="114049" y="46708"/>
                  </a:lnTo>
                  <a:cubicBezTo>
                    <a:pt x="114128" y="46786"/>
                    <a:pt x="114049" y="46864"/>
                    <a:pt x="113991" y="46874"/>
                  </a:cubicBezTo>
                  <a:cubicBezTo>
                    <a:pt x="43701" y="54642"/>
                    <a:pt x="-6982" y="117920"/>
                    <a:pt x="786" y="188209"/>
                  </a:cubicBezTo>
                  <a:cubicBezTo>
                    <a:pt x="2238" y="201344"/>
                    <a:pt x="5713" y="214175"/>
                    <a:pt x="11091" y="226247"/>
                  </a:cubicBezTo>
                  <a:close/>
                </a:path>
              </a:pathLst>
            </a:custGeom>
            <a:solidFill>
              <a:schemeClr val="tx2"/>
            </a:solidFill>
            <a:ln w="24141" cap="flat">
              <a:solidFill>
                <a:srgbClr val="000066"/>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8C0D1C7-36F7-6403-7C1B-6990A8AC4CFB}"/>
                </a:ext>
              </a:extLst>
            </p:cNvPr>
            <p:cNvSpPr/>
            <p:nvPr/>
          </p:nvSpPr>
          <p:spPr>
            <a:xfrm>
              <a:off x="7967583" y="2846929"/>
              <a:ext cx="160669" cy="226246"/>
            </a:xfrm>
            <a:custGeom>
              <a:avLst/>
              <a:gdLst>
                <a:gd name="connsiteX0" fmla="*/ 131706 w 160669"/>
                <a:gd name="connsiteY0" fmla="*/ 7987 h 226246"/>
                <a:gd name="connsiteX1" fmla="*/ 141014 w 160669"/>
                <a:gd name="connsiteY1" fmla="*/ 48372 h 226246"/>
                <a:gd name="connsiteX2" fmla="*/ 30772 w 160669"/>
                <a:gd name="connsiteY2" fmla="*/ 160599 h 226246"/>
                <a:gd name="connsiteX3" fmla="*/ 28796 w 160669"/>
                <a:gd name="connsiteY3" fmla="*/ 160599 h 226246"/>
                <a:gd name="connsiteX4" fmla="*/ 27915 w 160669"/>
                <a:gd name="connsiteY4" fmla="*/ 160599 h 226246"/>
                <a:gd name="connsiteX5" fmla="*/ 27847 w 160669"/>
                <a:gd name="connsiteY5" fmla="*/ 160433 h 226246"/>
                <a:gd name="connsiteX6" fmla="*/ 79487 w 160669"/>
                <a:gd name="connsiteY6" fmla="*/ 108792 h 226246"/>
                <a:gd name="connsiteX7" fmla="*/ 65647 w 160669"/>
                <a:gd name="connsiteY7" fmla="*/ 94952 h 226246"/>
                <a:gd name="connsiteX8" fmla="*/ 0 w 160669"/>
                <a:gd name="connsiteY8" fmla="*/ 160599 h 226246"/>
                <a:gd name="connsiteX9" fmla="*/ 65647 w 160669"/>
                <a:gd name="connsiteY9" fmla="*/ 226247 h 226246"/>
                <a:gd name="connsiteX10" fmla="*/ 79487 w 160669"/>
                <a:gd name="connsiteY10" fmla="*/ 212407 h 226246"/>
                <a:gd name="connsiteX11" fmla="*/ 46620 w 160669"/>
                <a:gd name="connsiteY11" fmla="*/ 179539 h 226246"/>
                <a:gd name="connsiteX12" fmla="*/ 46678 w 160669"/>
                <a:gd name="connsiteY12" fmla="*/ 179373 h 226246"/>
                <a:gd name="connsiteX13" fmla="*/ 159883 w 160669"/>
                <a:gd name="connsiteY13" fmla="*/ 38038 h 226246"/>
                <a:gd name="connsiteX14" fmla="*/ 149578 w 160669"/>
                <a:gd name="connsiteY14" fmla="*/ 0 h 22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669" h="226246">
                  <a:moveTo>
                    <a:pt x="131706" y="7987"/>
                  </a:moveTo>
                  <a:cubicBezTo>
                    <a:pt x="137409" y="20714"/>
                    <a:pt x="140571" y="34433"/>
                    <a:pt x="141014" y="48372"/>
                  </a:cubicBezTo>
                  <a:cubicBezTo>
                    <a:pt x="141562" y="109805"/>
                    <a:pt x="92206" y="160051"/>
                    <a:pt x="30772" y="160599"/>
                  </a:cubicBezTo>
                  <a:cubicBezTo>
                    <a:pt x="30113" y="160605"/>
                    <a:pt x="29455" y="160605"/>
                    <a:pt x="28796" y="160599"/>
                  </a:cubicBezTo>
                  <a:lnTo>
                    <a:pt x="27915" y="160599"/>
                  </a:lnTo>
                  <a:cubicBezTo>
                    <a:pt x="27788" y="160599"/>
                    <a:pt x="27758" y="160521"/>
                    <a:pt x="27847" y="160433"/>
                  </a:cubicBezTo>
                  <a:lnTo>
                    <a:pt x="79487" y="108792"/>
                  </a:lnTo>
                  <a:lnTo>
                    <a:pt x="65647" y="94952"/>
                  </a:lnTo>
                  <a:lnTo>
                    <a:pt x="0" y="160599"/>
                  </a:lnTo>
                  <a:lnTo>
                    <a:pt x="65647" y="226247"/>
                  </a:lnTo>
                  <a:lnTo>
                    <a:pt x="79487" y="212407"/>
                  </a:lnTo>
                  <a:lnTo>
                    <a:pt x="46620" y="179539"/>
                  </a:lnTo>
                  <a:cubicBezTo>
                    <a:pt x="46541" y="179461"/>
                    <a:pt x="46620" y="179382"/>
                    <a:pt x="46678" y="179373"/>
                  </a:cubicBezTo>
                  <a:cubicBezTo>
                    <a:pt x="116968" y="171605"/>
                    <a:pt x="167652" y="108326"/>
                    <a:pt x="159883" y="38038"/>
                  </a:cubicBezTo>
                  <a:cubicBezTo>
                    <a:pt x="158431" y="24902"/>
                    <a:pt x="154956" y="12071"/>
                    <a:pt x="149578" y="0"/>
                  </a:cubicBezTo>
                  <a:close/>
                </a:path>
              </a:pathLst>
            </a:custGeom>
            <a:solidFill>
              <a:schemeClr val="tx2"/>
            </a:solidFill>
            <a:ln w="24141" cap="flat">
              <a:solidFill>
                <a:srgbClr val="000066"/>
              </a:solidFill>
              <a:prstDash val="solid"/>
              <a:miter/>
            </a:ln>
          </p:spPr>
          <p:txBody>
            <a:bodyPr rtlCol="0" anchor="ctr"/>
            <a:lstStyle/>
            <a:p>
              <a:endParaRPr lang="en-US"/>
            </a:p>
          </p:txBody>
        </p:sp>
      </p:grpSp>
      <p:sp>
        <p:nvSpPr>
          <p:cNvPr id="15" name="TextBox 14">
            <a:extLst>
              <a:ext uri="{FF2B5EF4-FFF2-40B4-BE49-F238E27FC236}">
                <a16:creationId xmlns:a16="http://schemas.microsoft.com/office/drawing/2014/main" id="{BF758EAA-C575-4107-AAC0-375FF68E4815}"/>
              </a:ext>
            </a:extLst>
          </p:cNvPr>
          <p:cNvSpPr txBox="1"/>
          <p:nvPr/>
        </p:nvSpPr>
        <p:spPr>
          <a:xfrm>
            <a:off x="6788432" y="3267914"/>
            <a:ext cx="1981079" cy="646331"/>
          </a:xfrm>
          <a:prstGeom prst="rect">
            <a:avLst/>
          </a:prstGeom>
          <a:noFill/>
        </p:spPr>
        <p:txBody>
          <a:bodyPr wrap="square" lIns="91440" tIns="45720" rIns="91440" bIns="45720" rtlCol="0" anchor="t">
            <a:spAutoFit/>
          </a:bodyPr>
          <a:lstStyle/>
          <a:p>
            <a:pPr algn="ctr"/>
            <a:r>
              <a:rPr lang="en-US" b="1"/>
              <a:t>Attend virtual group sessions</a:t>
            </a:r>
          </a:p>
        </p:txBody>
      </p:sp>
      <p:graphicFrame>
        <p:nvGraphicFramePr>
          <p:cNvPr id="22" name="Table 22" descr="Graphics titled &quot;Use Treatment &amp; Recovery Services&quot;: Use Telemedicine, Attend Virtual group sessions; Use COVID treatments, Connect to mental health &amp; social services, Reduce Stigma">
            <a:extLst>
              <a:ext uri="{FF2B5EF4-FFF2-40B4-BE49-F238E27FC236}">
                <a16:creationId xmlns:a16="http://schemas.microsoft.com/office/drawing/2014/main" id="{A9D9EAD1-210E-4B8B-A3B6-8FFEEE257DF2}"/>
              </a:ext>
            </a:extLst>
          </p:cNvPr>
          <p:cNvGraphicFramePr>
            <a:graphicFrameLocks noGrp="1"/>
          </p:cNvGraphicFramePr>
          <p:nvPr>
            <p:extLst>
              <p:ext uri="{D42A27DB-BD31-4B8C-83A1-F6EECF244321}">
                <p14:modId xmlns:p14="http://schemas.microsoft.com/office/powerpoint/2010/main" val="2681820671"/>
              </p:ext>
            </p:extLst>
          </p:nvPr>
        </p:nvGraphicFramePr>
        <p:xfrm>
          <a:off x="5266940" y="1591480"/>
          <a:ext cx="3021786" cy="695315"/>
        </p:xfrm>
        <a:graphic>
          <a:graphicData uri="http://schemas.openxmlformats.org/drawingml/2006/table">
            <a:tbl>
              <a:tblPr firstRow="1" bandRow="1">
                <a:tableStyleId>{5C22544A-7EE6-4342-B048-85BDC9FD1C3A}</a:tableStyleId>
              </a:tblPr>
              <a:tblGrid>
                <a:gridCol w="3021786">
                  <a:extLst>
                    <a:ext uri="{9D8B030D-6E8A-4147-A177-3AD203B41FA5}">
                      <a16:colId xmlns:a16="http://schemas.microsoft.com/office/drawing/2014/main" val="1160559823"/>
                    </a:ext>
                  </a:extLst>
                </a:gridCol>
              </a:tblGrid>
              <a:tr h="695315">
                <a:tc>
                  <a:txBody>
                    <a:bodyPr/>
                    <a:lstStyle/>
                    <a:p>
                      <a:pPr algn="ctr"/>
                      <a:r>
                        <a:rPr lang="en-US"/>
                        <a:t>Use Treatment &amp;</a:t>
                      </a:r>
                    </a:p>
                    <a:p>
                      <a:pPr algn="ctr"/>
                      <a:r>
                        <a:rPr lang="en-US"/>
                        <a:t> Recovery Services</a:t>
                      </a:r>
                    </a:p>
                  </a:txBody>
                  <a:tcPr>
                    <a:solidFill>
                      <a:schemeClr val="accent1">
                        <a:lumMod val="50000"/>
                      </a:schemeClr>
                    </a:solidFill>
                  </a:tcPr>
                </a:tc>
                <a:extLst>
                  <a:ext uri="{0D108BD9-81ED-4DB2-BD59-A6C34878D82A}">
                    <a16:rowId xmlns:a16="http://schemas.microsoft.com/office/drawing/2014/main" val="3603219341"/>
                  </a:ext>
                </a:extLst>
              </a:tr>
            </a:tbl>
          </a:graphicData>
        </a:graphic>
      </p:graphicFrame>
      <p:grpSp>
        <p:nvGrpSpPr>
          <p:cNvPr id="74" name="Group 73">
            <a:extLst>
              <a:ext uri="{FF2B5EF4-FFF2-40B4-BE49-F238E27FC236}">
                <a16:creationId xmlns:a16="http://schemas.microsoft.com/office/drawing/2014/main" id="{63CF1799-06C8-C4BB-6AD6-6E96BEB43628}"/>
              </a:ext>
            </a:extLst>
          </p:cNvPr>
          <p:cNvGrpSpPr/>
          <p:nvPr/>
        </p:nvGrpSpPr>
        <p:grpSpPr>
          <a:xfrm>
            <a:off x="5348358" y="4030994"/>
            <a:ext cx="500233" cy="682081"/>
            <a:chOff x="5348358" y="4030994"/>
            <a:chExt cx="500233" cy="682081"/>
          </a:xfrm>
        </p:grpSpPr>
        <p:sp>
          <p:nvSpPr>
            <p:cNvPr id="27" name="Freeform: Shape 26">
              <a:extLst>
                <a:ext uri="{FF2B5EF4-FFF2-40B4-BE49-F238E27FC236}">
                  <a16:creationId xmlns:a16="http://schemas.microsoft.com/office/drawing/2014/main" id="{31864824-EC0B-102A-7994-752050D6FB8A}"/>
                </a:ext>
              </a:extLst>
            </p:cNvPr>
            <p:cNvSpPr/>
            <p:nvPr/>
          </p:nvSpPr>
          <p:spPr>
            <a:xfrm>
              <a:off x="5348358" y="4030994"/>
              <a:ext cx="397161" cy="621643"/>
            </a:xfrm>
            <a:custGeom>
              <a:avLst/>
              <a:gdLst>
                <a:gd name="connsiteX0" fmla="*/ 43170 w 397161"/>
                <a:gd name="connsiteY0" fmla="*/ 604376 h 621643"/>
                <a:gd name="connsiteX1" fmla="*/ 17268 w 397161"/>
                <a:gd name="connsiteY1" fmla="*/ 578474 h 621643"/>
                <a:gd name="connsiteX2" fmla="*/ 17268 w 397161"/>
                <a:gd name="connsiteY2" fmla="*/ 189947 h 621643"/>
                <a:gd name="connsiteX3" fmla="*/ 43170 w 397161"/>
                <a:gd name="connsiteY3" fmla="*/ 164045 h 621643"/>
                <a:gd name="connsiteX4" fmla="*/ 73388 w 397161"/>
                <a:gd name="connsiteY4" fmla="*/ 164045 h 621643"/>
                <a:gd name="connsiteX5" fmla="*/ 86339 w 397161"/>
                <a:gd name="connsiteY5" fmla="*/ 151671 h 621643"/>
                <a:gd name="connsiteX6" fmla="*/ 86339 w 397161"/>
                <a:gd name="connsiteY6" fmla="*/ 151094 h 621643"/>
                <a:gd name="connsiteX7" fmla="*/ 86339 w 397161"/>
                <a:gd name="connsiteY7" fmla="*/ 112241 h 621643"/>
                <a:gd name="connsiteX8" fmla="*/ 310822 w 397161"/>
                <a:gd name="connsiteY8" fmla="*/ 112241 h 621643"/>
                <a:gd name="connsiteX9" fmla="*/ 310822 w 397161"/>
                <a:gd name="connsiteY9" fmla="*/ 151094 h 621643"/>
                <a:gd name="connsiteX10" fmla="*/ 323196 w 397161"/>
                <a:gd name="connsiteY10" fmla="*/ 164045 h 621643"/>
                <a:gd name="connsiteX11" fmla="*/ 323773 w 397161"/>
                <a:gd name="connsiteY11" fmla="*/ 164045 h 621643"/>
                <a:gd name="connsiteX12" fmla="*/ 353991 w 397161"/>
                <a:gd name="connsiteY12" fmla="*/ 164045 h 621643"/>
                <a:gd name="connsiteX13" fmla="*/ 379893 w 397161"/>
                <a:gd name="connsiteY13" fmla="*/ 189947 h 621643"/>
                <a:gd name="connsiteX14" fmla="*/ 379893 w 397161"/>
                <a:gd name="connsiteY14" fmla="*/ 258932 h 621643"/>
                <a:gd name="connsiteX15" fmla="*/ 103607 w 397161"/>
                <a:gd name="connsiteY15" fmla="*/ 258932 h 621643"/>
                <a:gd name="connsiteX16" fmla="*/ 86339 w 397161"/>
                <a:gd name="connsiteY16" fmla="*/ 276200 h 621643"/>
                <a:gd name="connsiteX17" fmla="*/ 86339 w 397161"/>
                <a:gd name="connsiteY17" fmla="*/ 431611 h 621643"/>
                <a:gd name="connsiteX18" fmla="*/ 103607 w 397161"/>
                <a:gd name="connsiteY18" fmla="*/ 448878 h 621643"/>
                <a:gd name="connsiteX19" fmla="*/ 379893 w 397161"/>
                <a:gd name="connsiteY19" fmla="*/ 448878 h 621643"/>
                <a:gd name="connsiteX20" fmla="*/ 379893 w 397161"/>
                <a:gd name="connsiteY20" fmla="*/ 526523 h 621643"/>
                <a:gd name="connsiteX21" fmla="*/ 397161 w 397161"/>
                <a:gd name="connsiteY21" fmla="*/ 526523 h 621643"/>
                <a:gd name="connsiteX22" fmla="*/ 397161 w 397161"/>
                <a:gd name="connsiteY22" fmla="*/ 189947 h 621643"/>
                <a:gd name="connsiteX23" fmla="*/ 353991 w 397161"/>
                <a:gd name="connsiteY23" fmla="*/ 146777 h 621643"/>
                <a:gd name="connsiteX24" fmla="*/ 328090 w 397161"/>
                <a:gd name="connsiteY24" fmla="*/ 146777 h 621643"/>
                <a:gd name="connsiteX25" fmla="*/ 328090 w 397161"/>
                <a:gd name="connsiteY25" fmla="*/ 112241 h 621643"/>
                <a:gd name="connsiteX26" fmla="*/ 345358 w 397161"/>
                <a:gd name="connsiteY26" fmla="*/ 112241 h 621643"/>
                <a:gd name="connsiteX27" fmla="*/ 362625 w 397161"/>
                <a:gd name="connsiteY27" fmla="*/ 96133 h 621643"/>
                <a:gd name="connsiteX28" fmla="*/ 362625 w 397161"/>
                <a:gd name="connsiteY28" fmla="*/ 94973 h 621643"/>
                <a:gd name="connsiteX29" fmla="*/ 362625 w 397161"/>
                <a:gd name="connsiteY29" fmla="*/ 43170 h 621643"/>
                <a:gd name="connsiteX30" fmla="*/ 319456 w 397161"/>
                <a:gd name="connsiteY30" fmla="*/ 0 h 621643"/>
                <a:gd name="connsiteX31" fmla="*/ 77705 w 397161"/>
                <a:gd name="connsiteY31" fmla="*/ 0 h 621643"/>
                <a:gd name="connsiteX32" fmla="*/ 34536 w 397161"/>
                <a:gd name="connsiteY32" fmla="*/ 43170 h 621643"/>
                <a:gd name="connsiteX33" fmla="*/ 34536 w 397161"/>
                <a:gd name="connsiteY33" fmla="*/ 94973 h 621643"/>
                <a:gd name="connsiteX34" fmla="*/ 50644 w 397161"/>
                <a:gd name="connsiteY34" fmla="*/ 112241 h 621643"/>
                <a:gd name="connsiteX35" fmla="*/ 51804 w 397161"/>
                <a:gd name="connsiteY35" fmla="*/ 112241 h 621643"/>
                <a:gd name="connsiteX36" fmla="*/ 69072 w 397161"/>
                <a:gd name="connsiteY36" fmla="*/ 112241 h 621643"/>
                <a:gd name="connsiteX37" fmla="*/ 69072 w 397161"/>
                <a:gd name="connsiteY37" fmla="*/ 146777 h 621643"/>
                <a:gd name="connsiteX38" fmla="*/ 43170 w 397161"/>
                <a:gd name="connsiteY38" fmla="*/ 146777 h 621643"/>
                <a:gd name="connsiteX39" fmla="*/ 0 w 397161"/>
                <a:gd name="connsiteY39" fmla="*/ 189947 h 621643"/>
                <a:gd name="connsiteX40" fmla="*/ 0 w 397161"/>
                <a:gd name="connsiteY40" fmla="*/ 578474 h 621643"/>
                <a:gd name="connsiteX41" fmla="*/ 43170 w 397161"/>
                <a:gd name="connsiteY41" fmla="*/ 621644 h 621643"/>
                <a:gd name="connsiteX42" fmla="*/ 198805 w 397161"/>
                <a:gd name="connsiteY42" fmla="*/ 621644 h 621643"/>
                <a:gd name="connsiteX43" fmla="*/ 198572 w 397161"/>
                <a:gd name="connsiteY43" fmla="*/ 617111 h 621643"/>
                <a:gd name="connsiteX44" fmla="*/ 199573 w 397161"/>
                <a:gd name="connsiteY44" fmla="*/ 604376 h 621643"/>
                <a:gd name="connsiteX45" fmla="*/ 103607 w 397161"/>
                <a:gd name="connsiteY45" fmla="*/ 431550 h 621643"/>
                <a:gd name="connsiteX46" fmla="*/ 103607 w 397161"/>
                <a:gd name="connsiteY46" fmla="*/ 276139 h 621643"/>
                <a:gd name="connsiteX47" fmla="*/ 379893 w 397161"/>
                <a:gd name="connsiteY47" fmla="*/ 276139 h 621643"/>
                <a:gd name="connsiteX48" fmla="*/ 379893 w 397161"/>
                <a:gd name="connsiteY48" fmla="*/ 431550 h 621643"/>
                <a:gd name="connsiteX49" fmla="*/ 51804 w 397161"/>
                <a:gd name="connsiteY49" fmla="*/ 94973 h 621643"/>
                <a:gd name="connsiteX50" fmla="*/ 51804 w 397161"/>
                <a:gd name="connsiteY50" fmla="*/ 43170 h 621643"/>
                <a:gd name="connsiteX51" fmla="*/ 77705 w 397161"/>
                <a:gd name="connsiteY51" fmla="*/ 17268 h 621643"/>
                <a:gd name="connsiteX52" fmla="*/ 319456 w 397161"/>
                <a:gd name="connsiteY52" fmla="*/ 17268 h 621643"/>
                <a:gd name="connsiteX53" fmla="*/ 345358 w 397161"/>
                <a:gd name="connsiteY53" fmla="*/ 43170 h 621643"/>
                <a:gd name="connsiteX54" fmla="*/ 345358 w 397161"/>
                <a:gd name="connsiteY54" fmla="*/ 94973 h 621643"/>
                <a:gd name="connsiteX55" fmla="*/ 51804 w 397161"/>
                <a:gd name="connsiteY55" fmla="*/ 94973 h 62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97161" h="621643">
                  <a:moveTo>
                    <a:pt x="43170" y="604376"/>
                  </a:moveTo>
                  <a:cubicBezTo>
                    <a:pt x="28864" y="604376"/>
                    <a:pt x="17268" y="592779"/>
                    <a:pt x="17268" y="578474"/>
                  </a:cubicBezTo>
                  <a:lnTo>
                    <a:pt x="17268" y="189947"/>
                  </a:lnTo>
                  <a:cubicBezTo>
                    <a:pt x="17268" y="175641"/>
                    <a:pt x="28864" y="164045"/>
                    <a:pt x="43170" y="164045"/>
                  </a:cubicBezTo>
                  <a:lnTo>
                    <a:pt x="73388" y="164045"/>
                  </a:lnTo>
                  <a:cubicBezTo>
                    <a:pt x="80382" y="164204"/>
                    <a:pt x="86181" y="158664"/>
                    <a:pt x="86339" y="151671"/>
                  </a:cubicBezTo>
                  <a:cubicBezTo>
                    <a:pt x="86344" y="151478"/>
                    <a:pt x="86344" y="151286"/>
                    <a:pt x="86339" y="151094"/>
                  </a:cubicBezTo>
                  <a:lnTo>
                    <a:pt x="86339" y="112241"/>
                  </a:lnTo>
                  <a:lnTo>
                    <a:pt x="310822" y="112241"/>
                  </a:lnTo>
                  <a:lnTo>
                    <a:pt x="310822" y="151094"/>
                  </a:lnTo>
                  <a:cubicBezTo>
                    <a:pt x="310663" y="158087"/>
                    <a:pt x="316202" y="163886"/>
                    <a:pt x="323196" y="164045"/>
                  </a:cubicBezTo>
                  <a:cubicBezTo>
                    <a:pt x="323388" y="164049"/>
                    <a:pt x="323580" y="164049"/>
                    <a:pt x="323773" y="164045"/>
                  </a:cubicBezTo>
                  <a:lnTo>
                    <a:pt x="353991" y="164045"/>
                  </a:lnTo>
                  <a:cubicBezTo>
                    <a:pt x="368297" y="164045"/>
                    <a:pt x="379893" y="175641"/>
                    <a:pt x="379893" y="189947"/>
                  </a:cubicBezTo>
                  <a:lnTo>
                    <a:pt x="379893" y="258932"/>
                  </a:lnTo>
                  <a:lnTo>
                    <a:pt x="103607" y="258932"/>
                  </a:lnTo>
                  <a:cubicBezTo>
                    <a:pt x="94070" y="258932"/>
                    <a:pt x="86339" y="266663"/>
                    <a:pt x="86339" y="276200"/>
                  </a:cubicBezTo>
                  <a:lnTo>
                    <a:pt x="86339" y="431611"/>
                  </a:lnTo>
                  <a:cubicBezTo>
                    <a:pt x="86339" y="441148"/>
                    <a:pt x="94070" y="448878"/>
                    <a:pt x="103607" y="448878"/>
                  </a:cubicBezTo>
                  <a:lnTo>
                    <a:pt x="379893" y="448878"/>
                  </a:lnTo>
                  <a:lnTo>
                    <a:pt x="379893" y="526523"/>
                  </a:lnTo>
                  <a:lnTo>
                    <a:pt x="397161" y="526523"/>
                  </a:lnTo>
                  <a:lnTo>
                    <a:pt x="397161" y="189947"/>
                  </a:lnTo>
                  <a:cubicBezTo>
                    <a:pt x="397137" y="166114"/>
                    <a:pt x="377824" y="146801"/>
                    <a:pt x="353991" y="146777"/>
                  </a:cubicBezTo>
                  <a:lnTo>
                    <a:pt x="328090" y="146777"/>
                  </a:lnTo>
                  <a:lnTo>
                    <a:pt x="328090" y="112241"/>
                  </a:lnTo>
                  <a:lnTo>
                    <a:pt x="345358" y="112241"/>
                  </a:lnTo>
                  <a:cubicBezTo>
                    <a:pt x="354574" y="112562"/>
                    <a:pt x="362305" y="105350"/>
                    <a:pt x="362625" y="96133"/>
                  </a:cubicBezTo>
                  <a:cubicBezTo>
                    <a:pt x="362639" y="95747"/>
                    <a:pt x="362639" y="95360"/>
                    <a:pt x="362625" y="94973"/>
                  </a:cubicBezTo>
                  <a:lnTo>
                    <a:pt x="362625" y="43170"/>
                  </a:lnTo>
                  <a:cubicBezTo>
                    <a:pt x="362597" y="19339"/>
                    <a:pt x="343286" y="29"/>
                    <a:pt x="319456" y="0"/>
                  </a:cubicBezTo>
                  <a:lnTo>
                    <a:pt x="77705" y="0"/>
                  </a:lnTo>
                  <a:cubicBezTo>
                    <a:pt x="53875" y="29"/>
                    <a:pt x="34564" y="19339"/>
                    <a:pt x="34536" y="43170"/>
                  </a:cubicBezTo>
                  <a:lnTo>
                    <a:pt x="34536" y="94973"/>
                  </a:lnTo>
                  <a:cubicBezTo>
                    <a:pt x="34215" y="104190"/>
                    <a:pt x="41427" y="111921"/>
                    <a:pt x="50644" y="112241"/>
                  </a:cubicBezTo>
                  <a:cubicBezTo>
                    <a:pt x="51030" y="112255"/>
                    <a:pt x="51417" y="112255"/>
                    <a:pt x="51804" y="112241"/>
                  </a:cubicBezTo>
                  <a:lnTo>
                    <a:pt x="69072" y="112241"/>
                  </a:lnTo>
                  <a:lnTo>
                    <a:pt x="69072" y="146777"/>
                  </a:lnTo>
                  <a:lnTo>
                    <a:pt x="43170" y="146777"/>
                  </a:lnTo>
                  <a:cubicBezTo>
                    <a:pt x="19337" y="146801"/>
                    <a:pt x="24" y="166114"/>
                    <a:pt x="0" y="189947"/>
                  </a:cubicBezTo>
                  <a:lnTo>
                    <a:pt x="0" y="578474"/>
                  </a:lnTo>
                  <a:cubicBezTo>
                    <a:pt x="28" y="602304"/>
                    <a:pt x="19339" y="621615"/>
                    <a:pt x="43170" y="621644"/>
                  </a:cubicBezTo>
                  <a:lnTo>
                    <a:pt x="198805" y="621644"/>
                  </a:lnTo>
                  <a:cubicBezTo>
                    <a:pt x="198727" y="620133"/>
                    <a:pt x="198572" y="618639"/>
                    <a:pt x="198572" y="617111"/>
                  </a:cubicBezTo>
                  <a:cubicBezTo>
                    <a:pt x="198606" y="612847"/>
                    <a:pt x="198941" y="608592"/>
                    <a:pt x="199573" y="604376"/>
                  </a:cubicBezTo>
                  <a:close/>
                  <a:moveTo>
                    <a:pt x="103607" y="431550"/>
                  </a:moveTo>
                  <a:lnTo>
                    <a:pt x="103607" y="276139"/>
                  </a:lnTo>
                  <a:lnTo>
                    <a:pt x="379893" y="276139"/>
                  </a:lnTo>
                  <a:lnTo>
                    <a:pt x="379893" y="431550"/>
                  </a:lnTo>
                  <a:close/>
                  <a:moveTo>
                    <a:pt x="51804" y="94973"/>
                  </a:moveTo>
                  <a:lnTo>
                    <a:pt x="51804" y="43170"/>
                  </a:lnTo>
                  <a:cubicBezTo>
                    <a:pt x="51804" y="28864"/>
                    <a:pt x="63400" y="17268"/>
                    <a:pt x="77705" y="17268"/>
                  </a:cubicBezTo>
                  <a:lnTo>
                    <a:pt x="319456" y="17268"/>
                  </a:lnTo>
                  <a:cubicBezTo>
                    <a:pt x="333761" y="17268"/>
                    <a:pt x="345358" y="28864"/>
                    <a:pt x="345358" y="43170"/>
                  </a:cubicBezTo>
                  <a:lnTo>
                    <a:pt x="345358" y="94973"/>
                  </a:lnTo>
                  <a:lnTo>
                    <a:pt x="51804" y="94973"/>
                  </a:lnTo>
                  <a:close/>
                </a:path>
              </a:pathLst>
            </a:custGeom>
            <a:solidFill>
              <a:schemeClr val="tx2"/>
            </a:solidFill>
            <a:ln w="34528" cap="flat">
              <a:solidFill>
                <a:srgbClr val="000066"/>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3F8C363-8FC5-FFCF-4976-6CEFE06B9A5D}"/>
                </a:ext>
              </a:extLst>
            </p:cNvPr>
            <p:cNvSpPr/>
            <p:nvPr/>
          </p:nvSpPr>
          <p:spPr>
            <a:xfrm>
              <a:off x="5573376" y="4583566"/>
              <a:ext cx="275215" cy="129509"/>
            </a:xfrm>
            <a:custGeom>
              <a:avLst/>
              <a:gdLst>
                <a:gd name="connsiteX0" fmla="*/ 210461 w 275215"/>
                <a:gd name="connsiteY0" fmla="*/ 0 h 129509"/>
                <a:gd name="connsiteX1" fmla="*/ 64755 w 275215"/>
                <a:gd name="connsiteY1" fmla="*/ 0 h 129509"/>
                <a:gd name="connsiteX2" fmla="*/ 0 w 275215"/>
                <a:gd name="connsiteY2" fmla="*/ 64755 h 129509"/>
                <a:gd name="connsiteX3" fmla="*/ 64755 w 275215"/>
                <a:gd name="connsiteY3" fmla="*/ 129509 h 129509"/>
                <a:gd name="connsiteX4" fmla="*/ 210461 w 275215"/>
                <a:gd name="connsiteY4" fmla="*/ 129509 h 129509"/>
                <a:gd name="connsiteX5" fmla="*/ 275215 w 275215"/>
                <a:gd name="connsiteY5" fmla="*/ 64755 h 129509"/>
                <a:gd name="connsiteX6" fmla="*/ 210461 w 275215"/>
                <a:gd name="connsiteY6" fmla="*/ 0 h 129509"/>
                <a:gd name="connsiteX7" fmla="*/ 17259 w 275215"/>
                <a:gd name="connsiteY7" fmla="*/ 64755 h 129509"/>
                <a:gd name="connsiteX8" fmla="*/ 64746 w 275215"/>
                <a:gd name="connsiteY8" fmla="*/ 17268 h 129509"/>
                <a:gd name="connsiteX9" fmla="*/ 129500 w 275215"/>
                <a:gd name="connsiteY9" fmla="*/ 17268 h 129509"/>
                <a:gd name="connsiteX10" fmla="*/ 129500 w 275215"/>
                <a:gd name="connsiteY10" fmla="*/ 112241 h 129509"/>
                <a:gd name="connsiteX11" fmla="*/ 64746 w 275215"/>
                <a:gd name="connsiteY11" fmla="*/ 112241 h 129509"/>
                <a:gd name="connsiteX12" fmla="*/ 17259 w 275215"/>
                <a:gd name="connsiteY12" fmla="*/ 64755 h 129509"/>
                <a:gd name="connsiteX13" fmla="*/ 210461 w 275215"/>
                <a:gd name="connsiteY13" fmla="*/ 112241 h 129509"/>
                <a:gd name="connsiteX14" fmla="*/ 146768 w 275215"/>
                <a:gd name="connsiteY14" fmla="*/ 112241 h 129509"/>
                <a:gd name="connsiteX15" fmla="*/ 146768 w 275215"/>
                <a:gd name="connsiteY15" fmla="*/ 17268 h 129509"/>
                <a:gd name="connsiteX16" fmla="*/ 210461 w 275215"/>
                <a:gd name="connsiteY16" fmla="*/ 17268 h 129509"/>
                <a:gd name="connsiteX17" fmla="*/ 257948 w 275215"/>
                <a:gd name="connsiteY17" fmla="*/ 64755 h 129509"/>
                <a:gd name="connsiteX18" fmla="*/ 210461 w 275215"/>
                <a:gd name="connsiteY18" fmla="*/ 112241 h 12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5215" h="129509">
                  <a:moveTo>
                    <a:pt x="210461" y="0"/>
                  </a:moveTo>
                  <a:lnTo>
                    <a:pt x="64755" y="0"/>
                  </a:lnTo>
                  <a:cubicBezTo>
                    <a:pt x="28992" y="0"/>
                    <a:pt x="0" y="28992"/>
                    <a:pt x="0" y="64755"/>
                  </a:cubicBezTo>
                  <a:cubicBezTo>
                    <a:pt x="0" y="100517"/>
                    <a:pt x="28992" y="129509"/>
                    <a:pt x="64755" y="129509"/>
                  </a:cubicBezTo>
                  <a:lnTo>
                    <a:pt x="210461" y="129509"/>
                  </a:lnTo>
                  <a:cubicBezTo>
                    <a:pt x="246224" y="129509"/>
                    <a:pt x="275215" y="100517"/>
                    <a:pt x="275215" y="64755"/>
                  </a:cubicBezTo>
                  <a:cubicBezTo>
                    <a:pt x="275215" y="28992"/>
                    <a:pt x="246224" y="0"/>
                    <a:pt x="210461" y="0"/>
                  </a:cubicBezTo>
                  <a:close/>
                  <a:moveTo>
                    <a:pt x="17259" y="64755"/>
                  </a:moveTo>
                  <a:cubicBezTo>
                    <a:pt x="17297" y="38545"/>
                    <a:pt x="38536" y="17306"/>
                    <a:pt x="64746" y="17268"/>
                  </a:cubicBezTo>
                  <a:lnTo>
                    <a:pt x="129500" y="17268"/>
                  </a:lnTo>
                  <a:lnTo>
                    <a:pt x="129500" y="112241"/>
                  </a:lnTo>
                  <a:lnTo>
                    <a:pt x="64746" y="112241"/>
                  </a:lnTo>
                  <a:cubicBezTo>
                    <a:pt x="38536" y="112203"/>
                    <a:pt x="17297" y="90965"/>
                    <a:pt x="17259" y="64755"/>
                  </a:cubicBezTo>
                  <a:close/>
                  <a:moveTo>
                    <a:pt x="210461" y="112241"/>
                  </a:moveTo>
                  <a:lnTo>
                    <a:pt x="146768" y="112241"/>
                  </a:lnTo>
                  <a:lnTo>
                    <a:pt x="146768" y="17268"/>
                  </a:lnTo>
                  <a:lnTo>
                    <a:pt x="210461" y="17268"/>
                  </a:lnTo>
                  <a:cubicBezTo>
                    <a:pt x="236687" y="17268"/>
                    <a:pt x="257948" y="38528"/>
                    <a:pt x="257948" y="64755"/>
                  </a:cubicBezTo>
                  <a:cubicBezTo>
                    <a:pt x="257948" y="90981"/>
                    <a:pt x="236687" y="112241"/>
                    <a:pt x="210461" y="112241"/>
                  </a:cubicBezTo>
                  <a:close/>
                </a:path>
              </a:pathLst>
            </a:custGeom>
            <a:solidFill>
              <a:schemeClr val="tx2"/>
            </a:solidFill>
            <a:ln w="34528" cap="flat">
              <a:solidFill>
                <a:srgbClr val="000066"/>
              </a:solidFill>
              <a:prstDash val="solid"/>
              <a:miter/>
            </a:ln>
          </p:spPr>
          <p:txBody>
            <a:bodyPr rtlCol="0" anchor="ctr"/>
            <a:lstStyle/>
            <a:p>
              <a:endParaRPr lang="en-US"/>
            </a:p>
          </p:txBody>
        </p:sp>
      </p:grpSp>
      <p:grpSp>
        <p:nvGrpSpPr>
          <p:cNvPr id="75" name="Group 74">
            <a:extLst>
              <a:ext uri="{FF2B5EF4-FFF2-40B4-BE49-F238E27FC236}">
                <a16:creationId xmlns:a16="http://schemas.microsoft.com/office/drawing/2014/main" id="{17BBD897-0881-1D67-58C5-C4F1D053941E}"/>
              </a:ext>
            </a:extLst>
          </p:cNvPr>
          <p:cNvGrpSpPr/>
          <p:nvPr/>
        </p:nvGrpSpPr>
        <p:grpSpPr>
          <a:xfrm>
            <a:off x="5442193" y="2664847"/>
            <a:ext cx="716491" cy="428290"/>
            <a:chOff x="5442193" y="2664847"/>
            <a:chExt cx="716491" cy="428290"/>
          </a:xfrm>
        </p:grpSpPr>
        <p:sp>
          <p:nvSpPr>
            <p:cNvPr id="38" name="Freeform: Shape 37">
              <a:extLst>
                <a:ext uri="{FF2B5EF4-FFF2-40B4-BE49-F238E27FC236}">
                  <a16:creationId xmlns:a16="http://schemas.microsoft.com/office/drawing/2014/main" id="{A77BFA4F-DA93-347E-E37B-05317C3C2144}"/>
                </a:ext>
              </a:extLst>
            </p:cNvPr>
            <p:cNvSpPr/>
            <p:nvPr/>
          </p:nvSpPr>
          <p:spPr>
            <a:xfrm>
              <a:off x="5574589" y="2703787"/>
              <a:ext cx="451700" cy="280443"/>
            </a:xfrm>
            <a:custGeom>
              <a:avLst/>
              <a:gdLst>
                <a:gd name="connsiteX0" fmla="*/ 451701 w 451700"/>
                <a:gd name="connsiteY0" fmla="*/ 280319 h 280443"/>
                <a:gd name="connsiteX1" fmla="*/ 451701 w 451700"/>
                <a:gd name="connsiteY1" fmla="*/ 0 h 280443"/>
                <a:gd name="connsiteX2" fmla="*/ 0 w 451700"/>
                <a:gd name="connsiteY2" fmla="*/ 0 h 280443"/>
                <a:gd name="connsiteX3" fmla="*/ 0 w 451700"/>
                <a:gd name="connsiteY3" fmla="*/ 280444 h 280443"/>
                <a:gd name="connsiteX4" fmla="*/ 15576 w 451700"/>
                <a:gd name="connsiteY4" fmla="*/ 15576 h 280443"/>
                <a:gd name="connsiteX5" fmla="*/ 436125 w 451700"/>
                <a:gd name="connsiteY5" fmla="*/ 15576 h 280443"/>
                <a:gd name="connsiteX6" fmla="*/ 436125 w 451700"/>
                <a:gd name="connsiteY6" fmla="*/ 264736 h 280443"/>
                <a:gd name="connsiteX7" fmla="*/ 15576 w 451700"/>
                <a:gd name="connsiteY7" fmla="*/ 264868 h 28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700" h="280443">
                  <a:moveTo>
                    <a:pt x="451701" y="280319"/>
                  </a:moveTo>
                  <a:lnTo>
                    <a:pt x="451701" y="0"/>
                  </a:lnTo>
                  <a:lnTo>
                    <a:pt x="0" y="0"/>
                  </a:lnTo>
                  <a:lnTo>
                    <a:pt x="0" y="280444"/>
                  </a:lnTo>
                  <a:close/>
                  <a:moveTo>
                    <a:pt x="15576" y="15576"/>
                  </a:moveTo>
                  <a:lnTo>
                    <a:pt x="436125" y="15576"/>
                  </a:lnTo>
                  <a:lnTo>
                    <a:pt x="436125" y="264736"/>
                  </a:lnTo>
                  <a:lnTo>
                    <a:pt x="15576" y="264868"/>
                  </a:lnTo>
                  <a:close/>
                </a:path>
              </a:pathLst>
            </a:custGeom>
            <a:solidFill>
              <a:schemeClr val="tx2"/>
            </a:solidFill>
            <a:ln w="23217" cap="flat">
              <a:solidFill>
                <a:srgbClr val="000066"/>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1A5C5A3-436A-72F7-376F-F89A6604F33A}"/>
                </a:ext>
              </a:extLst>
            </p:cNvPr>
            <p:cNvSpPr/>
            <p:nvPr/>
          </p:nvSpPr>
          <p:spPr>
            <a:xfrm>
              <a:off x="5535649" y="2664847"/>
              <a:ext cx="529580" cy="350558"/>
            </a:xfrm>
            <a:custGeom>
              <a:avLst/>
              <a:gdLst>
                <a:gd name="connsiteX0" fmla="*/ 15576 w 529580"/>
                <a:gd name="connsiteY0" fmla="*/ 31152 h 350558"/>
                <a:gd name="connsiteX1" fmla="*/ 31152 w 529580"/>
                <a:gd name="connsiteY1" fmla="*/ 15576 h 350558"/>
                <a:gd name="connsiteX2" fmla="*/ 498429 w 529580"/>
                <a:gd name="connsiteY2" fmla="*/ 15576 h 350558"/>
                <a:gd name="connsiteX3" fmla="*/ 514005 w 529580"/>
                <a:gd name="connsiteY3" fmla="*/ 31152 h 350558"/>
                <a:gd name="connsiteX4" fmla="*/ 514005 w 529580"/>
                <a:gd name="connsiteY4" fmla="*/ 350559 h 350558"/>
                <a:gd name="connsiteX5" fmla="*/ 529580 w 529580"/>
                <a:gd name="connsiteY5" fmla="*/ 350559 h 350558"/>
                <a:gd name="connsiteX6" fmla="*/ 529580 w 529580"/>
                <a:gd name="connsiteY6" fmla="*/ 31152 h 350558"/>
                <a:gd name="connsiteX7" fmla="*/ 498429 w 529580"/>
                <a:gd name="connsiteY7" fmla="*/ 0 h 350558"/>
                <a:gd name="connsiteX8" fmla="*/ 31152 w 529580"/>
                <a:gd name="connsiteY8" fmla="*/ 0 h 350558"/>
                <a:gd name="connsiteX9" fmla="*/ 0 w 529580"/>
                <a:gd name="connsiteY9" fmla="*/ 31152 h 350558"/>
                <a:gd name="connsiteX10" fmla="*/ 0 w 529580"/>
                <a:gd name="connsiteY10" fmla="*/ 350559 h 350558"/>
                <a:gd name="connsiteX11" fmla="*/ 15576 w 529580"/>
                <a:gd name="connsiteY11" fmla="*/ 350559 h 35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9580" h="350558">
                  <a:moveTo>
                    <a:pt x="15576" y="31152"/>
                  </a:moveTo>
                  <a:cubicBezTo>
                    <a:pt x="15576" y="22549"/>
                    <a:pt x="22549" y="15576"/>
                    <a:pt x="31152" y="15576"/>
                  </a:cubicBezTo>
                  <a:lnTo>
                    <a:pt x="498429" y="15576"/>
                  </a:lnTo>
                  <a:cubicBezTo>
                    <a:pt x="507031" y="15576"/>
                    <a:pt x="514005" y="22549"/>
                    <a:pt x="514005" y="31152"/>
                  </a:cubicBezTo>
                  <a:lnTo>
                    <a:pt x="514005" y="350559"/>
                  </a:lnTo>
                  <a:lnTo>
                    <a:pt x="529580" y="350559"/>
                  </a:lnTo>
                  <a:lnTo>
                    <a:pt x="529580" y="31152"/>
                  </a:lnTo>
                  <a:cubicBezTo>
                    <a:pt x="529580" y="13947"/>
                    <a:pt x="515633" y="0"/>
                    <a:pt x="498429" y="0"/>
                  </a:cubicBezTo>
                  <a:lnTo>
                    <a:pt x="31152" y="0"/>
                  </a:lnTo>
                  <a:cubicBezTo>
                    <a:pt x="13947" y="0"/>
                    <a:pt x="0" y="13947"/>
                    <a:pt x="0" y="31152"/>
                  </a:cubicBezTo>
                  <a:lnTo>
                    <a:pt x="0" y="350559"/>
                  </a:lnTo>
                  <a:lnTo>
                    <a:pt x="15576" y="350559"/>
                  </a:lnTo>
                  <a:close/>
                </a:path>
              </a:pathLst>
            </a:custGeom>
            <a:solidFill>
              <a:schemeClr val="tx2"/>
            </a:solidFill>
            <a:ln w="23217" cap="flat">
              <a:solidFill>
                <a:srgbClr val="000066"/>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07C4154-255D-F73E-0DBF-53115BCB7A27}"/>
                </a:ext>
              </a:extLst>
            </p:cNvPr>
            <p:cNvSpPr/>
            <p:nvPr/>
          </p:nvSpPr>
          <p:spPr>
            <a:xfrm>
              <a:off x="5442193" y="3038622"/>
              <a:ext cx="716491" cy="54515"/>
            </a:xfrm>
            <a:custGeom>
              <a:avLst/>
              <a:gdLst>
                <a:gd name="connsiteX0" fmla="*/ 397185 w 716491"/>
                <a:gd name="connsiteY0" fmla="*/ 0 h 54515"/>
                <a:gd name="connsiteX1" fmla="*/ 397185 w 716491"/>
                <a:gd name="connsiteY1" fmla="*/ 15576 h 54515"/>
                <a:gd name="connsiteX2" fmla="*/ 319306 w 716491"/>
                <a:gd name="connsiteY2" fmla="*/ 15576 h 54515"/>
                <a:gd name="connsiteX3" fmla="*/ 319306 w 716491"/>
                <a:gd name="connsiteY3" fmla="*/ 0 h 54515"/>
                <a:gd name="connsiteX4" fmla="*/ 0 w 716491"/>
                <a:gd name="connsiteY4" fmla="*/ 0 h 54515"/>
                <a:gd name="connsiteX5" fmla="*/ 0 w 716491"/>
                <a:gd name="connsiteY5" fmla="*/ 15576 h 54515"/>
                <a:gd name="connsiteX6" fmla="*/ 38940 w 716491"/>
                <a:gd name="connsiteY6" fmla="*/ 54516 h 54515"/>
                <a:gd name="connsiteX7" fmla="*/ 677552 w 716491"/>
                <a:gd name="connsiteY7" fmla="*/ 54516 h 54515"/>
                <a:gd name="connsiteX8" fmla="*/ 716491 w 716491"/>
                <a:gd name="connsiteY8" fmla="*/ 15576 h 54515"/>
                <a:gd name="connsiteX9" fmla="*/ 716491 w 716491"/>
                <a:gd name="connsiteY9" fmla="*/ 0 h 54515"/>
                <a:gd name="connsiteX10" fmla="*/ 677552 w 716491"/>
                <a:gd name="connsiteY10" fmla="*/ 38940 h 54515"/>
                <a:gd name="connsiteX11" fmla="*/ 38940 w 716491"/>
                <a:gd name="connsiteY11" fmla="*/ 38940 h 54515"/>
                <a:gd name="connsiteX12" fmla="*/ 15576 w 716491"/>
                <a:gd name="connsiteY12" fmla="*/ 15576 h 54515"/>
                <a:gd name="connsiteX13" fmla="*/ 303730 w 716491"/>
                <a:gd name="connsiteY13" fmla="*/ 15576 h 54515"/>
                <a:gd name="connsiteX14" fmla="*/ 318276 w 716491"/>
                <a:gd name="connsiteY14" fmla="*/ 31152 h 54515"/>
                <a:gd name="connsiteX15" fmla="*/ 319306 w 716491"/>
                <a:gd name="connsiteY15" fmla="*/ 31152 h 54515"/>
                <a:gd name="connsiteX16" fmla="*/ 397185 w 716491"/>
                <a:gd name="connsiteY16" fmla="*/ 31152 h 54515"/>
                <a:gd name="connsiteX17" fmla="*/ 412761 w 716491"/>
                <a:gd name="connsiteY17" fmla="*/ 16606 h 54515"/>
                <a:gd name="connsiteX18" fmla="*/ 412761 w 716491"/>
                <a:gd name="connsiteY18" fmla="*/ 15576 h 54515"/>
                <a:gd name="connsiteX19" fmla="*/ 700915 w 716491"/>
                <a:gd name="connsiteY19" fmla="*/ 15576 h 54515"/>
                <a:gd name="connsiteX20" fmla="*/ 677552 w 716491"/>
                <a:gd name="connsiteY20" fmla="*/ 38940 h 5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6491" h="54515">
                  <a:moveTo>
                    <a:pt x="397185" y="0"/>
                  </a:moveTo>
                  <a:lnTo>
                    <a:pt x="397185" y="15576"/>
                  </a:lnTo>
                  <a:lnTo>
                    <a:pt x="319306" y="15576"/>
                  </a:lnTo>
                  <a:lnTo>
                    <a:pt x="319306" y="0"/>
                  </a:lnTo>
                  <a:lnTo>
                    <a:pt x="0" y="0"/>
                  </a:lnTo>
                  <a:lnTo>
                    <a:pt x="0" y="15576"/>
                  </a:lnTo>
                  <a:cubicBezTo>
                    <a:pt x="26" y="37071"/>
                    <a:pt x="17445" y="54490"/>
                    <a:pt x="38940" y="54516"/>
                  </a:cubicBezTo>
                  <a:lnTo>
                    <a:pt x="677552" y="54516"/>
                  </a:lnTo>
                  <a:cubicBezTo>
                    <a:pt x="699047" y="54490"/>
                    <a:pt x="716466" y="37071"/>
                    <a:pt x="716491" y="15576"/>
                  </a:cubicBezTo>
                  <a:lnTo>
                    <a:pt x="716491" y="0"/>
                  </a:lnTo>
                  <a:close/>
                  <a:moveTo>
                    <a:pt x="677552" y="38940"/>
                  </a:moveTo>
                  <a:lnTo>
                    <a:pt x="38940" y="38940"/>
                  </a:lnTo>
                  <a:cubicBezTo>
                    <a:pt x="26036" y="38940"/>
                    <a:pt x="15576" y="28480"/>
                    <a:pt x="15576" y="15576"/>
                  </a:cubicBezTo>
                  <a:lnTo>
                    <a:pt x="303730" y="15576"/>
                  </a:lnTo>
                  <a:cubicBezTo>
                    <a:pt x="303446" y="23893"/>
                    <a:pt x="309958" y="30867"/>
                    <a:pt x="318276" y="31152"/>
                  </a:cubicBezTo>
                  <a:cubicBezTo>
                    <a:pt x="318619" y="31163"/>
                    <a:pt x="318962" y="31163"/>
                    <a:pt x="319306" y="31152"/>
                  </a:cubicBezTo>
                  <a:lnTo>
                    <a:pt x="397185" y="31152"/>
                  </a:lnTo>
                  <a:cubicBezTo>
                    <a:pt x="405503" y="31436"/>
                    <a:pt x="412477" y="24924"/>
                    <a:pt x="412761" y="16606"/>
                  </a:cubicBezTo>
                  <a:cubicBezTo>
                    <a:pt x="412773" y="16263"/>
                    <a:pt x="412773" y="15919"/>
                    <a:pt x="412761" y="15576"/>
                  </a:cubicBezTo>
                  <a:lnTo>
                    <a:pt x="700915" y="15576"/>
                  </a:lnTo>
                  <a:cubicBezTo>
                    <a:pt x="700915" y="28480"/>
                    <a:pt x="690455" y="38940"/>
                    <a:pt x="677552" y="38940"/>
                  </a:cubicBezTo>
                  <a:close/>
                </a:path>
              </a:pathLst>
            </a:custGeom>
            <a:solidFill>
              <a:schemeClr val="tx2"/>
            </a:solidFill>
            <a:ln w="23217" cap="flat">
              <a:solidFill>
                <a:srgbClr val="000066"/>
              </a:solidFill>
              <a:prstDash val="solid"/>
              <a:miter/>
            </a:ln>
          </p:spPr>
          <p:txBody>
            <a:bodyPr rtlCol="0" anchor="ctr"/>
            <a:lstStyle/>
            <a:p>
              <a:endParaRPr lang="en-US"/>
            </a:p>
          </p:txBody>
        </p:sp>
      </p:grpSp>
      <p:sp>
        <p:nvSpPr>
          <p:cNvPr id="29" name="TextBox 28" descr="Graphics titled &quot;Use Treatment &amp; Recovery Services&quot;: Use Telemedicine, Attend Virtual group sessions; Use COVID treatments, Connect to mental health &amp; social services, Reduce Stigma">
            <a:extLst>
              <a:ext uri="{FF2B5EF4-FFF2-40B4-BE49-F238E27FC236}">
                <a16:creationId xmlns:a16="http://schemas.microsoft.com/office/drawing/2014/main" id="{F751FDF0-0D16-4055-8561-978363560B39}"/>
              </a:ext>
            </a:extLst>
          </p:cNvPr>
          <p:cNvSpPr txBox="1"/>
          <p:nvPr/>
        </p:nvSpPr>
        <p:spPr>
          <a:xfrm>
            <a:off x="4852870" y="3153208"/>
            <a:ext cx="1981079" cy="646331"/>
          </a:xfrm>
          <a:prstGeom prst="rect">
            <a:avLst/>
          </a:prstGeom>
          <a:noFill/>
        </p:spPr>
        <p:txBody>
          <a:bodyPr wrap="square" lIns="91440" tIns="45720" rIns="91440" bIns="45720" rtlCol="0" anchor="t">
            <a:spAutoFit/>
          </a:bodyPr>
          <a:lstStyle/>
          <a:p>
            <a:pPr algn="ctr"/>
            <a:r>
              <a:rPr lang="en-US" b="1"/>
              <a:t>Use </a:t>
            </a:r>
          </a:p>
          <a:p>
            <a:pPr algn="ctr"/>
            <a:r>
              <a:rPr lang="en-US" b="1"/>
              <a:t>telemedicine</a:t>
            </a:r>
            <a:endParaRPr lang="en-US" b="1">
              <a:cs typeface="Calibri"/>
            </a:endParaRPr>
          </a:p>
        </p:txBody>
      </p:sp>
      <p:sp>
        <p:nvSpPr>
          <p:cNvPr id="32" name="TextBox 31" descr="Graphics titled &quot;Use Treatment &amp; Recovery Services&quot;: Use Telemedicine, Attend Virtual group sessions; Use COVID treatments, Connect to mental health &amp; social services, Reduce Stigma">
            <a:extLst>
              <a:ext uri="{FF2B5EF4-FFF2-40B4-BE49-F238E27FC236}">
                <a16:creationId xmlns:a16="http://schemas.microsoft.com/office/drawing/2014/main" id="{8C571F8A-BC82-487B-B794-52D032F2024E}"/>
              </a:ext>
            </a:extLst>
          </p:cNvPr>
          <p:cNvSpPr txBox="1"/>
          <p:nvPr/>
        </p:nvSpPr>
        <p:spPr>
          <a:xfrm>
            <a:off x="4898525" y="4753326"/>
            <a:ext cx="1782297" cy="646331"/>
          </a:xfrm>
          <a:prstGeom prst="rect">
            <a:avLst/>
          </a:prstGeom>
          <a:noFill/>
        </p:spPr>
        <p:txBody>
          <a:bodyPr wrap="square" lIns="91440" tIns="45720" rIns="91440" bIns="45720" rtlCol="0" anchor="t">
            <a:spAutoFit/>
          </a:bodyPr>
          <a:lstStyle/>
          <a:p>
            <a:pPr algn="ctr"/>
            <a:r>
              <a:rPr lang="en-US" b="1"/>
              <a:t>Use </a:t>
            </a:r>
          </a:p>
          <a:p>
            <a:pPr algn="ctr"/>
            <a:r>
              <a:rPr lang="en-US" b="1"/>
              <a:t>treatment</a:t>
            </a:r>
            <a:endParaRPr lang="en-US" b="1">
              <a:cs typeface="Calibri"/>
            </a:endParaRPr>
          </a:p>
        </p:txBody>
      </p:sp>
      <p:grpSp>
        <p:nvGrpSpPr>
          <p:cNvPr id="76" name="Group 75">
            <a:extLst>
              <a:ext uri="{FF2B5EF4-FFF2-40B4-BE49-F238E27FC236}">
                <a16:creationId xmlns:a16="http://schemas.microsoft.com/office/drawing/2014/main" id="{5A455901-823C-D868-C042-F4E0AEBE148A}"/>
              </a:ext>
            </a:extLst>
          </p:cNvPr>
          <p:cNvGrpSpPr/>
          <p:nvPr/>
        </p:nvGrpSpPr>
        <p:grpSpPr>
          <a:xfrm>
            <a:off x="6616005" y="5444733"/>
            <a:ext cx="702753" cy="764271"/>
            <a:chOff x="6616005" y="5444733"/>
            <a:chExt cx="702753" cy="764271"/>
          </a:xfrm>
        </p:grpSpPr>
        <p:sp>
          <p:nvSpPr>
            <p:cNvPr id="43" name="Freeform: Shape 42">
              <a:extLst>
                <a:ext uri="{FF2B5EF4-FFF2-40B4-BE49-F238E27FC236}">
                  <a16:creationId xmlns:a16="http://schemas.microsoft.com/office/drawing/2014/main" id="{B9592B6E-3FA2-0209-CEE4-6D0904FBD2CC}"/>
                </a:ext>
              </a:extLst>
            </p:cNvPr>
            <p:cNvSpPr/>
            <p:nvPr/>
          </p:nvSpPr>
          <p:spPr>
            <a:xfrm>
              <a:off x="6747771" y="5573179"/>
              <a:ext cx="439221" cy="458415"/>
            </a:xfrm>
            <a:custGeom>
              <a:avLst/>
              <a:gdLst>
                <a:gd name="connsiteX0" fmla="*/ 334432 w 439221"/>
                <a:gd name="connsiteY0" fmla="*/ 449130 h 458415"/>
                <a:gd name="connsiteX1" fmla="*/ 385821 w 439221"/>
                <a:gd name="connsiteY1" fmla="*/ 365678 h 458415"/>
                <a:gd name="connsiteX2" fmla="*/ 423945 w 439221"/>
                <a:gd name="connsiteY2" fmla="*/ 303203 h 458415"/>
                <a:gd name="connsiteX3" fmla="*/ 439221 w 439221"/>
                <a:gd name="connsiteY3" fmla="*/ 227165 h 458415"/>
                <a:gd name="connsiteX4" fmla="*/ 439221 w 439221"/>
                <a:gd name="connsiteY4" fmla="*/ 219611 h 458415"/>
                <a:gd name="connsiteX5" fmla="*/ 219611 w 439221"/>
                <a:gd name="connsiteY5" fmla="*/ 0 h 458415"/>
                <a:gd name="connsiteX6" fmla="*/ 0 w 439221"/>
                <a:gd name="connsiteY6" fmla="*/ 219611 h 458415"/>
                <a:gd name="connsiteX7" fmla="*/ 0 w 439221"/>
                <a:gd name="connsiteY7" fmla="*/ 227165 h 458415"/>
                <a:gd name="connsiteX8" fmla="*/ 15285 w 439221"/>
                <a:gd name="connsiteY8" fmla="*/ 303177 h 458415"/>
                <a:gd name="connsiteX9" fmla="*/ 53409 w 439221"/>
                <a:gd name="connsiteY9" fmla="*/ 365652 h 458415"/>
                <a:gd name="connsiteX10" fmla="*/ 104798 w 439221"/>
                <a:gd name="connsiteY10" fmla="*/ 449104 h 458415"/>
                <a:gd name="connsiteX11" fmla="*/ 119828 w 439221"/>
                <a:gd name="connsiteY11" fmla="*/ 458415 h 458415"/>
                <a:gd name="connsiteX12" fmla="*/ 319402 w 439221"/>
                <a:gd name="connsiteY12" fmla="*/ 458415 h 458415"/>
                <a:gd name="connsiteX13" fmla="*/ 334432 w 439221"/>
                <a:gd name="connsiteY13" fmla="*/ 449130 h 458415"/>
                <a:gd name="connsiteX14" fmla="*/ 318875 w 439221"/>
                <a:gd name="connsiteY14" fmla="*/ 440873 h 458415"/>
                <a:gd name="connsiteX15" fmla="*/ 120347 w 439221"/>
                <a:gd name="connsiteY15" fmla="*/ 440873 h 458415"/>
                <a:gd name="connsiteX16" fmla="*/ 66577 w 439221"/>
                <a:gd name="connsiteY16" fmla="*/ 353986 h 458415"/>
                <a:gd name="connsiteX17" fmla="*/ 31712 w 439221"/>
                <a:gd name="connsiteY17" fmla="*/ 296887 h 458415"/>
                <a:gd name="connsiteX18" fmla="*/ 17569 w 439221"/>
                <a:gd name="connsiteY18" fmla="*/ 226893 h 458415"/>
                <a:gd name="connsiteX19" fmla="*/ 17569 w 439221"/>
                <a:gd name="connsiteY19" fmla="*/ 219936 h 458415"/>
                <a:gd name="connsiteX20" fmla="*/ 219448 w 439221"/>
                <a:gd name="connsiteY20" fmla="*/ 17731 h 458415"/>
                <a:gd name="connsiteX21" fmla="*/ 421653 w 439221"/>
                <a:gd name="connsiteY21" fmla="*/ 219611 h 458415"/>
                <a:gd name="connsiteX22" fmla="*/ 421653 w 439221"/>
                <a:gd name="connsiteY22" fmla="*/ 226893 h 458415"/>
                <a:gd name="connsiteX23" fmla="*/ 407597 w 439221"/>
                <a:gd name="connsiteY23" fmla="*/ 296826 h 458415"/>
                <a:gd name="connsiteX24" fmla="*/ 372899 w 439221"/>
                <a:gd name="connsiteY24" fmla="*/ 353784 h 458415"/>
                <a:gd name="connsiteX25" fmla="*/ 318875 w 439221"/>
                <a:gd name="connsiteY25" fmla="*/ 440873 h 45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9221" h="458415">
                  <a:moveTo>
                    <a:pt x="334432" y="449130"/>
                  </a:moveTo>
                  <a:cubicBezTo>
                    <a:pt x="343743" y="430147"/>
                    <a:pt x="365704" y="387639"/>
                    <a:pt x="385821" y="365678"/>
                  </a:cubicBezTo>
                  <a:cubicBezTo>
                    <a:pt x="402143" y="347286"/>
                    <a:pt x="415054" y="326130"/>
                    <a:pt x="423945" y="303203"/>
                  </a:cubicBezTo>
                  <a:cubicBezTo>
                    <a:pt x="433266" y="278893"/>
                    <a:pt x="438429" y="253188"/>
                    <a:pt x="439221" y="227165"/>
                  </a:cubicBezTo>
                  <a:lnTo>
                    <a:pt x="439221" y="219611"/>
                  </a:lnTo>
                  <a:cubicBezTo>
                    <a:pt x="439221" y="98323"/>
                    <a:pt x="340898" y="0"/>
                    <a:pt x="219611" y="0"/>
                  </a:cubicBezTo>
                  <a:cubicBezTo>
                    <a:pt x="98323" y="0"/>
                    <a:pt x="0" y="98323"/>
                    <a:pt x="0" y="219611"/>
                  </a:cubicBezTo>
                  <a:lnTo>
                    <a:pt x="0" y="227165"/>
                  </a:lnTo>
                  <a:cubicBezTo>
                    <a:pt x="798" y="253180"/>
                    <a:pt x="5965" y="278876"/>
                    <a:pt x="15285" y="303177"/>
                  </a:cubicBezTo>
                  <a:cubicBezTo>
                    <a:pt x="24176" y="326103"/>
                    <a:pt x="37087" y="347260"/>
                    <a:pt x="53409" y="365652"/>
                  </a:cubicBezTo>
                  <a:cubicBezTo>
                    <a:pt x="73526" y="387534"/>
                    <a:pt x="95487" y="430147"/>
                    <a:pt x="104798" y="449104"/>
                  </a:cubicBezTo>
                  <a:cubicBezTo>
                    <a:pt x="107637" y="454807"/>
                    <a:pt x="113458" y="458413"/>
                    <a:pt x="119828" y="458415"/>
                  </a:cubicBezTo>
                  <a:lnTo>
                    <a:pt x="319402" y="458415"/>
                  </a:lnTo>
                  <a:cubicBezTo>
                    <a:pt x="325766" y="458418"/>
                    <a:pt x="331586" y="454823"/>
                    <a:pt x="334432" y="449130"/>
                  </a:cubicBezTo>
                  <a:close/>
                  <a:moveTo>
                    <a:pt x="318875" y="440873"/>
                  </a:moveTo>
                  <a:lnTo>
                    <a:pt x="120347" y="440873"/>
                  </a:lnTo>
                  <a:cubicBezTo>
                    <a:pt x="109015" y="417822"/>
                    <a:pt x="87185" y="376395"/>
                    <a:pt x="66577" y="353986"/>
                  </a:cubicBezTo>
                  <a:cubicBezTo>
                    <a:pt x="51644" y="337184"/>
                    <a:pt x="39836" y="317847"/>
                    <a:pt x="31712" y="296887"/>
                  </a:cubicBezTo>
                  <a:cubicBezTo>
                    <a:pt x="23117" y="274511"/>
                    <a:pt x="18336" y="250851"/>
                    <a:pt x="17569" y="226893"/>
                  </a:cubicBezTo>
                  <a:lnTo>
                    <a:pt x="17569" y="219936"/>
                  </a:lnTo>
                  <a:cubicBezTo>
                    <a:pt x="17479" y="108352"/>
                    <a:pt x="107863" y="17821"/>
                    <a:pt x="219448" y="17731"/>
                  </a:cubicBezTo>
                  <a:cubicBezTo>
                    <a:pt x="331032" y="17642"/>
                    <a:pt x="421563" y="108027"/>
                    <a:pt x="421653" y="219611"/>
                  </a:cubicBezTo>
                  <a:lnTo>
                    <a:pt x="421653" y="226893"/>
                  </a:lnTo>
                  <a:cubicBezTo>
                    <a:pt x="420911" y="250826"/>
                    <a:pt x="416161" y="274465"/>
                    <a:pt x="407597" y="296826"/>
                  </a:cubicBezTo>
                  <a:cubicBezTo>
                    <a:pt x="399515" y="317727"/>
                    <a:pt x="387765" y="337015"/>
                    <a:pt x="372899" y="353784"/>
                  </a:cubicBezTo>
                  <a:cubicBezTo>
                    <a:pt x="351957" y="376659"/>
                    <a:pt x="330145" y="417998"/>
                    <a:pt x="318875" y="440873"/>
                  </a:cubicBezTo>
                  <a:close/>
                </a:path>
              </a:pathLst>
            </a:custGeom>
            <a:solidFill>
              <a:schemeClr val="tx2"/>
            </a:solidFill>
            <a:ln w="34925" cap="flat">
              <a:solidFill>
                <a:srgbClr val="000066"/>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DCFC227-04D6-C6DC-D10F-9843B3E2ED53}"/>
                </a:ext>
              </a:extLst>
            </p:cNvPr>
            <p:cNvSpPr/>
            <p:nvPr/>
          </p:nvSpPr>
          <p:spPr>
            <a:xfrm>
              <a:off x="6861969" y="6084828"/>
              <a:ext cx="210826" cy="17568"/>
            </a:xfrm>
            <a:custGeom>
              <a:avLst/>
              <a:gdLst>
                <a:gd name="connsiteX0" fmla="*/ 210826 w 210826"/>
                <a:gd name="connsiteY0" fmla="*/ 8784 h 17568"/>
                <a:gd name="connsiteX1" fmla="*/ 202042 w 210826"/>
                <a:gd name="connsiteY1" fmla="*/ 0 h 17568"/>
                <a:gd name="connsiteX2" fmla="*/ 8784 w 210826"/>
                <a:gd name="connsiteY2" fmla="*/ 0 h 17568"/>
                <a:gd name="connsiteX3" fmla="*/ 0 w 210826"/>
                <a:gd name="connsiteY3" fmla="*/ 8784 h 17568"/>
                <a:gd name="connsiteX4" fmla="*/ 8784 w 210826"/>
                <a:gd name="connsiteY4" fmla="*/ 17569 h 17568"/>
                <a:gd name="connsiteX5" fmla="*/ 202042 w 210826"/>
                <a:gd name="connsiteY5" fmla="*/ 17569 h 17568"/>
                <a:gd name="connsiteX6" fmla="*/ 210826 w 210826"/>
                <a:gd name="connsiteY6" fmla="*/ 8784 h 1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26" h="17568">
                  <a:moveTo>
                    <a:pt x="210826" y="8784"/>
                  </a:moveTo>
                  <a:cubicBezTo>
                    <a:pt x="210826" y="3933"/>
                    <a:pt x="206893" y="0"/>
                    <a:pt x="202042" y="0"/>
                  </a:cubicBezTo>
                  <a:lnTo>
                    <a:pt x="8784" y="0"/>
                  </a:lnTo>
                  <a:cubicBezTo>
                    <a:pt x="3933" y="0"/>
                    <a:pt x="0" y="3933"/>
                    <a:pt x="0" y="8784"/>
                  </a:cubicBezTo>
                  <a:cubicBezTo>
                    <a:pt x="0" y="13636"/>
                    <a:pt x="3933" y="17569"/>
                    <a:pt x="8784" y="17569"/>
                  </a:cubicBezTo>
                  <a:lnTo>
                    <a:pt x="202042" y="17569"/>
                  </a:lnTo>
                  <a:cubicBezTo>
                    <a:pt x="206893" y="17569"/>
                    <a:pt x="210826" y="13636"/>
                    <a:pt x="210826" y="8784"/>
                  </a:cubicBezTo>
                  <a:close/>
                </a:path>
              </a:pathLst>
            </a:custGeom>
            <a:solidFill>
              <a:schemeClr val="tx2"/>
            </a:solidFill>
            <a:ln w="34925" cap="flat">
              <a:solidFill>
                <a:srgbClr val="000066"/>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19060A43-53B1-F289-9D7C-130CEC27E7CB}"/>
                </a:ext>
              </a:extLst>
            </p:cNvPr>
            <p:cNvSpPr/>
            <p:nvPr/>
          </p:nvSpPr>
          <p:spPr>
            <a:xfrm>
              <a:off x="6916587" y="6152609"/>
              <a:ext cx="101536" cy="56395"/>
            </a:xfrm>
            <a:custGeom>
              <a:avLst/>
              <a:gdLst>
                <a:gd name="connsiteX0" fmla="*/ 8814 w 101536"/>
                <a:gd name="connsiteY0" fmla="*/ 0 h 56395"/>
                <a:gd name="connsiteX1" fmla="*/ 0 w 101536"/>
                <a:gd name="connsiteY1" fmla="*/ 8755 h 56395"/>
                <a:gd name="connsiteX2" fmla="*/ 30 w 101536"/>
                <a:gd name="connsiteY2" fmla="*/ 9505 h 56395"/>
                <a:gd name="connsiteX3" fmla="*/ 54778 w 101536"/>
                <a:gd name="connsiteY3" fmla="*/ 56234 h 56395"/>
                <a:gd name="connsiteX4" fmla="*/ 101508 w 101536"/>
                <a:gd name="connsiteY4" fmla="*/ 9505 h 56395"/>
                <a:gd name="connsiteX5" fmla="*/ 93454 w 101536"/>
                <a:gd name="connsiteY5" fmla="*/ 46 h 56395"/>
                <a:gd name="connsiteX6" fmla="*/ 92723 w 101536"/>
                <a:gd name="connsiteY6" fmla="*/ 18 h 56395"/>
                <a:gd name="connsiteX7" fmla="*/ 50848 w 101536"/>
                <a:gd name="connsiteY7" fmla="*/ 38801 h 56395"/>
                <a:gd name="connsiteX8" fmla="*/ 19795 w 101536"/>
                <a:gd name="connsiteY8" fmla="*/ 17569 h 56395"/>
                <a:gd name="connsiteX9" fmla="*/ 81822 w 101536"/>
                <a:gd name="connsiteY9" fmla="*/ 17569 h 56395"/>
                <a:gd name="connsiteX10" fmla="*/ 50848 w 101536"/>
                <a:gd name="connsiteY10" fmla="*/ 38801 h 5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536" h="56395">
                  <a:moveTo>
                    <a:pt x="8814" y="0"/>
                  </a:moveTo>
                  <a:cubicBezTo>
                    <a:pt x="3963" y="-17"/>
                    <a:pt x="17" y="3903"/>
                    <a:pt x="0" y="8755"/>
                  </a:cubicBezTo>
                  <a:cubicBezTo>
                    <a:pt x="-1" y="9005"/>
                    <a:pt x="10" y="9255"/>
                    <a:pt x="30" y="9505"/>
                  </a:cubicBezTo>
                  <a:cubicBezTo>
                    <a:pt x="2244" y="37527"/>
                    <a:pt x="26756" y="58449"/>
                    <a:pt x="54778" y="56234"/>
                  </a:cubicBezTo>
                  <a:cubicBezTo>
                    <a:pt x="79724" y="54264"/>
                    <a:pt x="99536" y="34451"/>
                    <a:pt x="101508" y="9505"/>
                  </a:cubicBezTo>
                  <a:cubicBezTo>
                    <a:pt x="101896" y="4669"/>
                    <a:pt x="98290" y="434"/>
                    <a:pt x="93454" y="46"/>
                  </a:cubicBezTo>
                  <a:cubicBezTo>
                    <a:pt x="93211" y="26"/>
                    <a:pt x="92967" y="17"/>
                    <a:pt x="92723" y="18"/>
                  </a:cubicBezTo>
                  <a:close/>
                  <a:moveTo>
                    <a:pt x="50848" y="38801"/>
                  </a:moveTo>
                  <a:cubicBezTo>
                    <a:pt x="37139" y="38707"/>
                    <a:pt x="24856" y="30309"/>
                    <a:pt x="19795" y="17569"/>
                  </a:cubicBezTo>
                  <a:lnTo>
                    <a:pt x="81822" y="17569"/>
                  </a:lnTo>
                  <a:cubicBezTo>
                    <a:pt x="76788" y="30297"/>
                    <a:pt x="64535" y="38696"/>
                    <a:pt x="50848" y="38801"/>
                  </a:cubicBezTo>
                  <a:close/>
                </a:path>
              </a:pathLst>
            </a:custGeom>
            <a:solidFill>
              <a:schemeClr val="tx2"/>
            </a:solidFill>
            <a:ln w="34925" cap="flat">
              <a:solidFill>
                <a:srgbClr val="000066"/>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D4E4F6D0-8B08-26DA-A59D-22A9B4270E1F}"/>
                </a:ext>
              </a:extLst>
            </p:cNvPr>
            <p:cNvSpPr/>
            <p:nvPr/>
          </p:nvSpPr>
          <p:spPr>
            <a:xfrm>
              <a:off x="6958598" y="5444733"/>
              <a:ext cx="17568" cy="96628"/>
            </a:xfrm>
            <a:custGeom>
              <a:avLst/>
              <a:gdLst>
                <a:gd name="connsiteX0" fmla="*/ 0 w 17568"/>
                <a:gd name="connsiteY0" fmla="*/ 8784 h 96628"/>
                <a:gd name="connsiteX1" fmla="*/ 0 w 17568"/>
                <a:gd name="connsiteY1" fmla="*/ 87844 h 96628"/>
                <a:gd name="connsiteX2" fmla="*/ 8784 w 17568"/>
                <a:gd name="connsiteY2" fmla="*/ 96629 h 96628"/>
                <a:gd name="connsiteX3" fmla="*/ 17569 w 17568"/>
                <a:gd name="connsiteY3" fmla="*/ 87844 h 96628"/>
                <a:gd name="connsiteX4" fmla="*/ 17569 w 17568"/>
                <a:gd name="connsiteY4" fmla="*/ 8784 h 96628"/>
                <a:gd name="connsiteX5" fmla="*/ 8784 w 17568"/>
                <a:gd name="connsiteY5" fmla="*/ 0 h 96628"/>
                <a:gd name="connsiteX6" fmla="*/ 0 w 17568"/>
                <a:gd name="connsiteY6" fmla="*/ 8784 h 9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68" h="96628">
                  <a:moveTo>
                    <a:pt x="0" y="8784"/>
                  </a:moveTo>
                  <a:lnTo>
                    <a:pt x="0" y="87844"/>
                  </a:lnTo>
                  <a:cubicBezTo>
                    <a:pt x="0" y="92696"/>
                    <a:pt x="3933" y="96629"/>
                    <a:pt x="8784" y="96629"/>
                  </a:cubicBezTo>
                  <a:cubicBezTo>
                    <a:pt x="13636" y="96629"/>
                    <a:pt x="17569" y="92696"/>
                    <a:pt x="17569" y="87844"/>
                  </a:cubicBezTo>
                  <a:lnTo>
                    <a:pt x="17569" y="8784"/>
                  </a:lnTo>
                  <a:cubicBezTo>
                    <a:pt x="17569" y="3933"/>
                    <a:pt x="13636" y="0"/>
                    <a:pt x="8784" y="0"/>
                  </a:cubicBezTo>
                  <a:cubicBezTo>
                    <a:pt x="3933" y="0"/>
                    <a:pt x="0" y="3933"/>
                    <a:pt x="0" y="8784"/>
                  </a:cubicBezTo>
                  <a:close/>
                </a:path>
              </a:pathLst>
            </a:custGeom>
            <a:solidFill>
              <a:schemeClr val="tx2"/>
            </a:solidFill>
            <a:ln w="34925" cap="flat">
              <a:solidFill>
                <a:srgbClr val="000066"/>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0CCC6D2-DD1B-F0B5-2F81-BCD0FD27B871}"/>
                </a:ext>
              </a:extLst>
            </p:cNvPr>
            <p:cNvSpPr/>
            <p:nvPr/>
          </p:nvSpPr>
          <p:spPr>
            <a:xfrm>
              <a:off x="6616005" y="5787326"/>
              <a:ext cx="96628" cy="17568"/>
            </a:xfrm>
            <a:custGeom>
              <a:avLst/>
              <a:gdLst>
                <a:gd name="connsiteX0" fmla="*/ 96629 w 96628"/>
                <a:gd name="connsiteY0" fmla="*/ 8784 h 17568"/>
                <a:gd name="connsiteX1" fmla="*/ 87844 w 96628"/>
                <a:gd name="connsiteY1" fmla="*/ 0 h 17568"/>
                <a:gd name="connsiteX2" fmla="*/ 8784 w 96628"/>
                <a:gd name="connsiteY2" fmla="*/ 0 h 17568"/>
                <a:gd name="connsiteX3" fmla="*/ 0 w 96628"/>
                <a:gd name="connsiteY3" fmla="*/ 8784 h 17568"/>
                <a:gd name="connsiteX4" fmla="*/ 8784 w 96628"/>
                <a:gd name="connsiteY4" fmla="*/ 17569 h 17568"/>
                <a:gd name="connsiteX5" fmla="*/ 87844 w 96628"/>
                <a:gd name="connsiteY5" fmla="*/ 17569 h 17568"/>
                <a:gd name="connsiteX6" fmla="*/ 96629 w 96628"/>
                <a:gd name="connsiteY6" fmla="*/ 8784 h 1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28" h="17568">
                  <a:moveTo>
                    <a:pt x="96629" y="8784"/>
                  </a:moveTo>
                  <a:cubicBezTo>
                    <a:pt x="96629" y="3933"/>
                    <a:pt x="92696" y="0"/>
                    <a:pt x="87844" y="0"/>
                  </a:cubicBezTo>
                  <a:lnTo>
                    <a:pt x="8784" y="0"/>
                  </a:lnTo>
                  <a:cubicBezTo>
                    <a:pt x="3933" y="0"/>
                    <a:pt x="0" y="3933"/>
                    <a:pt x="0" y="8784"/>
                  </a:cubicBezTo>
                  <a:cubicBezTo>
                    <a:pt x="0" y="13636"/>
                    <a:pt x="3933" y="17569"/>
                    <a:pt x="8784" y="17569"/>
                  </a:cubicBezTo>
                  <a:lnTo>
                    <a:pt x="87844" y="17569"/>
                  </a:lnTo>
                  <a:cubicBezTo>
                    <a:pt x="92696" y="17569"/>
                    <a:pt x="96629" y="13636"/>
                    <a:pt x="96629" y="8784"/>
                  </a:cubicBezTo>
                  <a:close/>
                </a:path>
              </a:pathLst>
            </a:custGeom>
            <a:solidFill>
              <a:schemeClr val="tx2"/>
            </a:solidFill>
            <a:ln w="34925" cap="flat">
              <a:solidFill>
                <a:srgbClr val="000066"/>
              </a:solid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94C77B05-65C7-5860-08E6-FA8EF5638BCA}"/>
                </a:ext>
              </a:extLst>
            </p:cNvPr>
            <p:cNvSpPr/>
            <p:nvPr/>
          </p:nvSpPr>
          <p:spPr>
            <a:xfrm>
              <a:off x="7222130" y="5787326"/>
              <a:ext cx="96628" cy="17568"/>
            </a:xfrm>
            <a:custGeom>
              <a:avLst/>
              <a:gdLst>
                <a:gd name="connsiteX0" fmla="*/ 0 w 96628"/>
                <a:gd name="connsiteY0" fmla="*/ 8784 h 17568"/>
                <a:gd name="connsiteX1" fmla="*/ 8784 w 96628"/>
                <a:gd name="connsiteY1" fmla="*/ 17569 h 17568"/>
                <a:gd name="connsiteX2" fmla="*/ 87844 w 96628"/>
                <a:gd name="connsiteY2" fmla="*/ 17569 h 17568"/>
                <a:gd name="connsiteX3" fmla="*/ 96629 w 96628"/>
                <a:gd name="connsiteY3" fmla="*/ 8784 h 17568"/>
                <a:gd name="connsiteX4" fmla="*/ 87844 w 96628"/>
                <a:gd name="connsiteY4" fmla="*/ 0 h 17568"/>
                <a:gd name="connsiteX5" fmla="*/ 8784 w 96628"/>
                <a:gd name="connsiteY5" fmla="*/ 0 h 17568"/>
                <a:gd name="connsiteX6" fmla="*/ 0 w 96628"/>
                <a:gd name="connsiteY6" fmla="*/ 8784 h 1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28" h="17568">
                  <a:moveTo>
                    <a:pt x="0" y="8784"/>
                  </a:moveTo>
                  <a:cubicBezTo>
                    <a:pt x="0" y="13636"/>
                    <a:pt x="3933" y="17569"/>
                    <a:pt x="8784" y="17569"/>
                  </a:cubicBezTo>
                  <a:lnTo>
                    <a:pt x="87844" y="17569"/>
                  </a:lnTo>
                  <a:cubicBezTo>
                    <a:pt x="92696" y="17569"/>
                    <a:pt x="96629" y="13636"/>
                    <a:pt x="96629" y="8784"/>
                  </a:cubicBezTo>
                  <a:cubicBezTo>
                    <a:pt x="96629" y="3933"/>
                    <a:pt x="92696" y="0"/>
                    <a:pt x="87844" y="0"/>
                  </a:cubicBezTo>
                  <a:lnTo>
                    <a:pt x="8784" y="0"/>
                  </a:lnTo>
                  <a:cubicBezTo>
                    <a:pt x="3933" y="0"/>
                    <a:pt x="0" y="3933"/>
                    <a:pt x="0" y="8784"/>
                  </a:cubicBezTo>
                  <a:close/>
                </a:path>
              </a:pathLst>
            </a:custGeom>
            <a:solidFill>
              <a:schemeClr val="tx2"/>
            </a:solidFill>
            <a:ln w="34925" cap="flat">
              <a:solidFill>
                <a:srgbClr val="000066"/>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8426413-9E85-9681-206B-D1FF003C9E0B}"/>
                </a:ext>
              </a:extLst>
            </p:cNvPr>
            <p:cNvSpPr/>
            <p:nvPr/>
          </p:nvSpPr>
          <p:spPr>
            <a:xfrm>
              <a:off x="6716351" y="5545079"/>
              <a:ext cx="73363" cy="73363"/>
            </a:xfrm>
            <a:custGeom>
              <a:avLst/>
              <a:gdLst>
                <a:gd name="connsiteX0" fmla="*/ 2572 w 73363"/>
                <a:gd name="connsiteY0" fmla="*/ 2572 h 73363"/>
                <a:gd name="connsiteX1" fmla="*/ 2572 w 73363"/>
                <a:gd name="connsiteY1" fmla="*/ 14993 h 73363"/>
                <a:gd name="connsiteX2" fmla="*/ 58476 w 73363"/>
                <a:gd name="connsiteY2" fmla="*/ 70897 h 73363"/>
                <a:gd name="connsiteX3" fmla="*/ 70897 w 73363"/>
                <a:gd name="connsiteY3" fmla="*/ 70681 h 73363"/>
                <a:gd name="connsiteX4" fmla="*/ 70897 w 73363"/>
                <a:gd name="connsiteY4" fmla="*/ 58476 h 73363"/>
                <a:gd name="connsiteX5" fmla="*/ 14993 w 73363"/>
                <a:gd name="connsiteY5" fmla="*/ 2572 h 73363"/>
                <a:gd name="connsiteX6" fmla="*/ 2572 w 73363"/>
                <a:gd name="connsiteY6" fmla="*/ 2572 h 7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363" h="73363">
                  <a:moveTo>
                    <a:pt x="2572" y="2572"/>
                  </a:moveTo>
                  <a:cubicBezTo>
                    <a:pt x="-857" y="6002"/>
                    <a:pt x="-857" y="11563"/>
                    <a:pt x="2572" y="14993"/>
                  </a:cubicBezTo>
                  <a:lnTo>
                    <a:pt x="58476" y="70897"/>
                  </a:lnTo>
                  <a:cubicBezTo>
                    <a:pt x="61966" y="74268"/>
                    <a:pt x="67527" y="74171"/>
                    <a:pt x="70897" y="70681"/>
                  </a:cubicBezTo>
                  <a:cubicBezTo>
                    <a:pt x="74185" y="67277"/>
                    <a:pt x="74185" y="61880"/>
                    <a:pt x="70897" y="58476"/>
                  </a:cubicBezTo>
                  <a:lnTo>
                    <a:pt x="14993" y="2572"/>
                  </a:lnTo>
                  <a:cubicBezTo>
                    <a:pt x="11563" y="-857"/>
                    <a:pt x="6002" y="-857"/>
                    <a:pt x="2572" y="2572"/>
                  </a:cubicBezTo>
                  <a:close/>
                </a:path>
              </a:pathLst>
            </a:custGeom>
            <a:solidFill>
              <a:schemeClr val="tx2"/>
            </a:solidFill>
            <a:ln w="34925" cap="flat">
              <a:solidFill>
                <a:srgbClr val="000066"/>
              </a:solid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BCAEAFE-D32B-B691-25CE-51BA60674F71}"/>
                </a:ext>
              </a:extLst>
            </p:cNvPr>
            <p:cNvSpPr/>
            <p:nvPr/>
          </p:nvSpPr>
          <p:spPr>
            <a:xfrm>
              <a:off x="7144833" y="5973562"/>
              <a:ext cx="73473" cy="73473"/>
            </a:xfrm>
            <a:custGeom>
              <a:avLst/>
              <a:gdLst>
                <a:gd name="connsiteX0" fmla="*/ 58586 w 73473"/>
                <a:gd name="connsiteY0" fmla="*/ 71007 h 73473"/>
                <a:gd name="connsiteX1" fmla="*/ 71007 w 73473"/>
                <a:gd name="connsiteY1" fmla="*/ 70791 h 73473"/>
                <a:gd name="connsiteX2" fmla="*/ 71007 w 73473"/>
                <a:gd name="connsiteY2" fmla="*/ 58586 h 73473"/>
                <a:gd name="connsiteX3" fmla="*/ 15103 w 73473"/>
                <a:gd name="connsiteY3" fmla="*/ 2682 h 73473"/>
                <a:gd name="connsiteX4" fmla="*/ 2682 w 73473"/>
                <a:gd name="connsiteY4" fmla="*/ 2466 h 73473"/>
                <a:gd name="connsiteX5" fmla="*/ 2466 w 73473"/>
                <a:gd name="connsiteY5" fmla="*/ 14887 h 73473"/>
                <a:gd name="connsiteX6" fmla="*/ 2682 w 73473"/>
                <a:gd name="connsiteY6" fmla="*/ 15103 h 7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73" h="73473">
                  <a:moveTo>
                    <a:pt x="58586" y="71007"/>
                  </a:moveTo>
                  <a:cubicBezTo>
                    <a:pt x="62076" y="74378"/>
                    <a:pt x="67637" y="74281"/>
                    <a:pt x="71007" y="70791"/>
                  </a:cubicBezTo>
                  <a:cubicBezTo>
                    <a:pt x="74295" y="67387"/>
                    <a:pt x="74295" y="61990"/>
                    <a:pt x="71007" y="58586"/>
                  </a:cubicBezTo>
                  <a:lnTo>
                    <a:pt x="15103" y="2682"/>
                  </a:lnTo>
                  <a:cubicBezTo>
                    <a:pt x="11733" y="-808"/>
                    <a:pt x="6172" y="-905"/>
                    <a:pt x="2682" y="2466"/>
                  </a:cubicBezTo>
                  <a:cubicBezTo>
                    <a:pt x="-808" y="5837"/>
                    <a:pt x="-905" y="11398"/>
                    <a:pt x="2466" y="14887"/>
                  </a:cubicBezTo>
                  <a:cubicBezTo>
                    <a:pt x="2537" y="14961"/>
                    <a:pt x="2609" y="15032"/>
                    <a:pt x="2682" y="15103"/>
                  </a:cubicBezTo>
                  <a:close/>
                </a:path>
              </a:pathLst>
            </a:custGeom>
            <a:solidFill>
              <a:schemeClr val="tx2"/>
            </a:solidFill>
            <a:ln w="34925" cap="flat">
              <a:solidFill>
                <a:srgbClr val="000066"/>
              </a:solid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C15E25E7-3205-0C99-3281-FAC2E3DAB524}"/>
                </a:ext>
              </a:extLst>
            </p:cNvPr>
            <p:cNvSpPr/>
            <p:nvPr/>
          </p:nvSpPr>
          <p:spPr>
            <a:xfrm>
              <a:off x="7144833" y="5545079"/>
              <a:ext cx="73579" cy="73579"/>
            </a:xfrm>
            <a:custGeom>
              <a:avLst/>
              <a:gdLst>
                <a:gd name="connsiteX0" fmla="*/ 71007 w 73579"/>
                <a:gd name="connsiteY0" fmla="*/ 2572 h 73579"/>
                <a:gd name="connsiteX1" fmla="*/ 58586 w 73579"/>
                <a:gd name="connsiteY1" fmla="*/ 2572 h 73579"/>
                <a:gd name="connsiteX2" fmla="*/ 2682 w 73579"/>
                <a:gd name="connsiteY2" fmla="*/ 58476 h 73579"/>
                <a:gd name="connsiteX3" fmla="*/ 2466 w 73579"/>
                <a:gd name="connsiteY3" fmla="*/ 70897 h 73579"/>
                <a:gd name="connsiteX4" fmla="*/ 14887 w 73579"/>
                <a:gd name="connsiteY4" fmla="*/ 71113 h 73579"/>
                <a:gd name="connsiteX5" fmla="*/ 15103 w 73579"/>
                <a:gd name="connsiteY5" fmla="*/ 70897 h 73579"/>
                <a:gd name="connsiteX6" fmla="*/ 71007 w 73579"/>
                <a:gd name="connsiteY6" fmla="*/ 14993 h 73579"/>
                <a:gd name="connsiteX7" fmla="*/ 71007 w 73579"/>
                <a:gd name="connsiteY7" fmla="*/ 2572 h 7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79" h="73579">
                  <a:moveTo>
                    <a:pt x="71007" y="2572"/>
                  </a:moveTo>
                  <a:cubicBezTo>
                    <a:pt x="67577" y="-857"/>
                    <a:pt x="62017" y="-857"/>
                    <a:pt x="58586" y="2572"/>
                  </a:cubicBezTo>
                  <a:lnTo>
                    <a:pt x="2682" y="58476"/>
                  </a:lnTo>
                  <a:cubicBezTo>
                    <a:pt x="-808" y="61847"/>
                    <a:pt x="-905" y="67407"/>
                    <a:pt x="2466" y="70897"/>
                  </a:cubicBezTo>
                  <a:cubicBezTo>
                    <a:pt x="5837" y="74387"/>
                    <a:pt x="11398" y="74484"/>
                    <a:pt x="14887" y="71113"/>
                  </a:cubicBezTo>
                  <a:cubicBezTo>
                    <a:pt x="14961" y="71042"/>
                    <a:pt x="15032" y="70970"/>
                    <a:pt x="15103" y="70897"/>
                  </a:cubicBezTo>
                  <a:lnTo>
                    <a:pt x="71007" y="14993"/>
                  </a:lnTo>
                  <a:cubicBezTo>
                    <a:pt x="74437" y="11563"/>
                    <a:pt x="74437" y="6002"/>
                    <a:pt x="71007" y="2572"/>
                  </a:cubicBezTo>
                  <a:close/>
                </a:path>
              </a:pathLst>
            </a:custGeom>
            <a:solidFill>
              <a:schemeClr val="tx2"/>
            </a:solidFill>
            <a:ln w="34925" cap="flat">
              <a:solidFill>
                <a:srgbClr val="000066"/>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4016258-3E41-442B-C91F-0516CCBFAA74}"/>
                </a:ext>
              </a:extLst>
            </p:cNvPr>
            <p:cNvSpPr/>
            <p:nvPr/>
          </p:nvSpPr>
          <p:spPr>
            <a:xfrm>
              <a:off x="6716351" y="5973562"/>
              <a:ext cx="73579" cy="73581"/>
            </a:xfrm>
            <a:custGeom>
              <a:avLst/>
              <a:gdLst>
                <a:gd name="connsiteX0" fmla="*/ 8783 w 73579"/>
                <a:gd name="connsiteY0" fmla="*/ 73581 h 73581"/>
                <a:gd name="connsiteX1" fmla="*/ 14993 w 73579"/>
                <a:gd name="connsiteY1" fmla="*/ 71007 h 73581"/>
                <a:gd name="connsiteX2" fmla="*/ 70897 w 73579"/>
                <a:gd name="connsiteY2" fmla="*/ 15103 h 73581"/>
                <a:gd name="connsiteX3" fmla="*/ 71114 w 73579"/>
                <a:gd name="connsiteY3" fmla="*/ 2682 h 73581"/>
                <a:gd name="connsiteX4" fmla="*/ 58692 w 73579"/>
                <a:gd name="connsiteY4" fmla="*/ 2466 h 73581"/>
                <a:gd name="connsiteX5" fmla="*/ 58476 w 73579"/>
                <a:gd name="connsiteY5" fmla="*/ 2682 h 73581"/>
                <a:gd name="connsiteX6" fmla="*/ 2572 w 73579"/>
                <a:gd name="connsiteY6" fmla="*/ 58586 h 73581"/>
                <a:gd name="connsiteX7" fmla="*/ 2574 w 73579"/>
                <a:gd name="connsiteY7" fmla="*/ 71009 h 73581"/>
                <a:gd name="connsiteX8" fmla="*/ 8783 w 73579"/>
                <a:gd name="connsiteY8" fmla="*/ 73581 h 7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79" h="73581">
                  <a:moveTo>
                    <a:pt x="8783" y="73581"/>
                  </a:moveTo>
                  <a:cubicBezTo>
                    <a:pt x="11112" y="73581"/>
                    <a:pt x="13346" y="72654"/>
                    <a:pt x="14993" y="71007"/>
                  </a:cubicBezTo>
                  <a:lnTo>
                    <a:pt x="70897" y="15103"/>
                  </a:lnTo>
                  <a:cubicBezTo>
                    <a:pt x="74388" y="11733"/>
                    <a:pt x="74484" y="6172"/>
                    <a:pt x="71114" y="2682"/>
                  </a:cubicBezTo>
                  <a:cubicBezTo>
                    <a:pt x="67743" y="-808"/>
                    <a:pt x="62182" y="-905"/>
                    <a:pt x="58692" y="2466"/>
                  </a:cubicBezTo>
                  <a:cubicBezTo>
                    <a:pt x="58619" y="2537"/>
                    <a:pt x="58547" y="2609"/>
                    <a:pt x="58476" y="2682"/>
                  </a:cubicBezTo>
                  <a:lnTo>
                    <a:pt x="2572" y="58586"/>
                  </a:lnTo>
                  <a:cubicBezTo>
                    <a:pt x="-858" y="62017"/>
                    <a:pt x="-857" y="67580"/>
                    <a:pt x="2574" y="71009"/>
                  </a:cubicBezTo>
                  <a:cubicBezTo>
                    <a:pt x="4221" y="72655"/>
                    <a:pt x="6454" y="73581"/>
                    <a:pt x="8783" y="73581"/>
                  </a:cubicBezTo>
                  <a:close/>
                </a:path>
              </a:pathLst>
            </a:custGeom>
            <a:solidFill>
              <a:schemeClr val="tx2"/>
            </a:solidFill>
            <a:ln w="34925" cap="flat">
              <a:solidFill>
                <a:srgbClr val="000066"/>
              </a:solidFill>
              <a:prstDash val="solid"/>
              <a:miter/>
            </a:ln>
          </p:spPr>
          <p:txBody>
            <a:bodyPr rtlCol="0" anchor="ctr"/>
            <a:lstStyle/>
            <a:p>
              <a:endParaRPr lang="en-US"/>
            </a:p>
          </p:txBody>
        </p:sp>
      </p:grpSp>
      <p:sp>
        <p:nvSpPr>
          <p:cNvPr id="35" name="TextBox 34" descr="Graphics titled &quot;Use Treatment &amp; Recovery Services&quot;: Use Telemedicine, Attend Virtual group sessions; Use COVID treatments, Connect to mental health &amp; social services, Reduce Stigma">
            <a:extLst>
              <a:ext uri="{FF2B5EF4-FFF2-40B4-BE49-F238E27FC236}">
                <a16:creationId xmlns:a16="http://schemas.microsoft.com/office/drawing/2014/main" id="{2B658CEC-D8E7-4B88-B402-4FEBF20F97EF}"/>
              </a:ext>
            </a:extLst>
          </p:cNvPr>
          <p:cNvSpPr txBox="1"/>
          <p:nvPr/>
        </p:nvSpPr>
        <p:spPr>
          <a:xfrm>
            <a:off x="6017800" y="6185602"/>
            <a:ext cx="1981079" cy="369332"/>
          </a:xfrm>
          <a:prstGeom prst="rect">
            <a:avLst/>
          </a:prstGeom>
          <a:noFill/>
        </p:spPr>
        <p:txBody>
          <a:bodyPr wrap="square" lIns="91440" tIns="45720" rIns="91440" bIns="45720" rtlCol="0" anchor="t">
            <a:spAutoFit/>
          </a:bodyPr>
          <a:lstStyle/>
          <a:p>
            <a:pPr algn="ctr"/>
            <a:r>
              <a:rPr lang="en-US" b="1"/>
              <a:t>Reduce stigma</a:t>
            </a:r>
          </a:p>
        </p:txBody>
      </p:sp>
      <p:sp>
        <p:nvSpPr>
          <p:cNvPr id="53" name="Graphic 24" descr="Water with solid fill">
            <a:extLst>
              <a:ext uri="{FF2B5EF4-FFF2-40B4-BE49-F238E27FC236}">
                <a16:creationId xmlns:a16="http://schemas.microsoft.com/office/drawing/2014/main" id="{8D662B1E-9C69-4731-B8BC-FE241CD7283D}"/>
              </a:ext>
            </a:extLst>
          </p:cNvPr>
          <p:cNvSpPr/>
          <p:nvPr/>
        </p:nvSpPr>
        <p:spPr>
          <a:xfrm>
            <a:off x="4286501" y="3227142"/>
            <a:ext cx="476250" cy="723900"/>
          </a:xfrm>
          <a:custGeom>
            <a:avLst/>
            <a:gdLst>
              <a:gd name="connsiteX0" fmla="*/ 238125 w 476250"/>
              <a:gd name="connsiteY0" fmla="*/ 0 h 723900"/>
              <a:gd name="connsiteX1" fmla="*/ 0 w 476250"/>
              <a:gd name="connsiteY1" fmla="*/ 485775 h 723900"/>
              <a:gd name="connsiteX2" fmla="*/ 238125 w 476250"/>
              <a:gd name="connsiteY2" fmla="*/ 723900 h 723900"/>
              <a:gd name="connsiteX3" fmla="*/ 476250 w 476250"/>
              <a:gd name="connsiteY3" fmla="*/ 485775 h 723900"/>
              <a:gd name="connsiteX4" fmla="*/ 238125 w 476250"/>
              <a:gd name="connsiteY4" fmla="*/ 0 h 72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0" h="723900">
                <a:moveTo>
                  <a:pt x="238125" y="0"/>
                </a:moveTo>
                <a:cubicBezTo>
                  <a:pt x="238125" y="0"/>
                  <a:pt x="0" y="335280"/>
                  <a:pt x="0" y="485775"/>
                </a:cubicBezTo>
                <a:cubicBezTo>
                  <a:pt x="0" y="617220"/>
                  <a:pt x="106680" y="723900"/>
                  <a:pt x="238125" y="723900"/>
                </a:cubicBezTo>
                <a:cubicBezTo>
                  <a:pt x="369570" y="723900"/>
                  <a:pt x="476250" y="617220"/>
                  <a:pt x="476250" y="485775"/>
                </a:cubicBezTo>
                <a:cubicBezTo>
                  <a:pt x="476250" y="334328"/>
                  <a:pt x="238125" y="0"/>
                  <a:pt x="238125" y="0"/>
                </a:cubicBezTo>
                <a:close/>
              </a:path>
            </a:pathLst>
          </a:custGeom>
          <a:solidFill>
            <a:srgbClr val="000066"/>
          </a:solidFill>
          <a:ln w="38100" cap="flat">
            <a:solidFill>
              <a:srgbClr val="C00000"/>
            </a:solidFill>
            <a:prstDash val="solid"/>
            <a:miter/>
          </a:ln>
        </p:spPr>
        <p:txBody>
          <a:bodyPr rtlCol="0" anchor="ctr"/>
          <a:lstStyle/>
          <a:p>
            <a:endParaRPr lang="en-US"/>
          </a:p>
        </p:txBody>
      </p:sp>
      <p:sp>
        <p:nvSpPr>
          <p:cNvPr id="2" name="Title 1">
            <a:extLst>
              <a:ext uri="{FF2B5EF4-FFF2-40B4-BE49-F238E27FC236}">
                <a16:creationId xmlns:a16="http://schemas.microsoft.com/office/drawing/2014/main" id="{EFF7A3E2-8420-468B-82EC-9E4DAEB7E88E}"/>
              </a:ext>
            </a:extLst>
          </p:cNvPr>
          <p:cNvSpPr>
            <a:spLocks noGrp="1"/>
          </p:cNvSpPr>
          <p:nvPr>
            <p:ph type="title"/>
          </p:nvPr>
        </p:nvSpPr>
        <p:spPr>
          <a:xfrm>
            <a:off x="557388" y="110407"/>
            <a:ext cx="7886700" cy="1325563"/>
          </a:xfrm>
        </p:spPr>
        <p:txBody>
          <a:bodyPr/>
          <a:lstStyle/>
          <a:p>
            <a:pPr algn="ctr"/>
            <a:r>
              <a:rPr lang="en-US" b="1" u="sng">
                <a:latin typeface="+mn-lt"/>
              </a:rPr>
              <a:t>Take Action</a:t>
            </a:r>
            <a:br>
              <a:rPr lang="en-US" b="1">
                <a:latin typeface="+mn-lt"/>
              </a:rPr>
            </a:br>
            <a:r>
              <a:rPr lang="en-US" b="1">
                <a:latin typeface="+mn-lt"/>
              </a:rPr>
              <a:t> Stay Safe and Protect Others</a:t>
            </a:r>
          </a:p>
        </p:txBody>
      </p:sp>
      <p:sp>
        <p:nvSpPr>
          <p:cNvPr id="55" name="Freeform: Shape 54">
            <a:extLst>
              <a:ext uri="{FF2B5EF4-FFF2-40B4-BE49-F238E27FC236}">
                <a16:creationId xmlns:a16="http://schemas.microsoft.com/office/drawing/2014/main" id="{8EF56BA9-B1AE-043E-D3E7-183C6C6D1A9B}"/>
              </a:ext>
            </a:extLst>
          </p:cNvPr>
          <p:cNvSpPr/>
          <p:nvPr/>
        </p:nvSpPr>
        <p:spPr>
          <a:xfrm>
            <a:off x="486143" y="4149010"/>
            <a:ext cx="1273575" cy="734849"/>
          </a:xfrm>
          <a:custGeom>
            <a:avLst/>
            <a:gdLst>
              <a:gd name="connsiteX0" fmla="*/ 1216406 w 1273575"/>
              <a:gd name="connsiteY0" fmla="*/ 64849 h 734849"/>
              <a:gd name="connsiteX1" fmla="*/ 1060394 w 1273575"/>
              <a:gd name="connsiteY1" fmla="*/ 112075 h 734849"/>
              <a:gd name="connsiteX2" fmla="*/ 635928 w 1273575"/>
              <a:gd name="connsiteY2" fmla="*/ 0 h 734849"/>
              <a:gd name="connsiteX3" fmla="*/ 212543 w 1273575"/>
              <a:gd name="connsiteY3" fmla="*/ 111491 h 734849"/>
              <a:gd name="connsiteX4" fmla="*/ 57175 w 1273575"/>
              <a:gd name="connsiteY4" fmla="*/ 64849 h 734849"/>
              <a:gd name="connsiteX5" fmla="*/ 6196 w 1273575"/>
              <a:gd name="connsiteY5" fmla="*/ 122280 h 734849"/>
              <a:gd name="connsiteX6" fmla="*/ 99585 w 1273575"/>
              <a:gd name="connsiteY6" fmla="*/ 434676 h 734849"/>
              <a:gd name="connsiteX7" fmla="*/ 198613 w 1273575"/>
              <a:gd name="connsiteY7" fmla="*/ 575592 h 734849"/>
              <a:gd name="connsiteX8" fmla="*/ 199142 w 1273575"/>
              <a:gd name="connsiteY8" fmla="*/ 583790 h 734849"/>
              <a:gd name="connsiteX9" fmla="*/ 213687 w 1273575"/>
              <a:gd name="connsiteY9" fmla="*/ 595480 h 734849"/>
              <a:gd name="connsiteX10" fmla="*/ 635942 w 1273575"/>
              <a:gd name="connsiteY10" fmla="*/ 734850 h 734849"/>
              <a:gd name="connsiteX11" fmla="*/ 1058195 w 1273575"/>
              <a:gd name="connsiteY11" fmla="*/ 595479 h 734849"/>
              <a:gd name="connsiteX12" fmla="*/ 1072741 w 1273575"/>
              <a:gd name="connsiteY12" fmla="*/ 583790 h 734849"/>
              <a:gd name="connsiteX13" fmla="*/ 1073137 w 1273575"/>
              <a:gd name="connsiteY13" fmla="*/ 577661 h 734849"/>
              <a:gd name="connsiteX14" fmla="*/ 1173996 w 1273575"/>
              <a:gd name="connsiteY14" fmla="*/ 434675 h 734849"/>
              <a:gd name="connsiteX15" fmla="*/ 1267384 w 1273575"/>
              <a:gd name="connsiteY15" fmla="*/ 122279 h 734849"/>
              <a:gd name="connsiteX16" fmla="*/ 1216406 w 1273575"/>
              <a:gd name="connsiteY16" fmla="*/ 64849 h 734849"/>
              <a:gd name="connsiteX17" fmla="*/ 148728 w 1273575"/>
              <a:gd name="connsiteY17" fmla="*/ 406742 h 734849"/>
              <a:gd name="connsiteX18" fmla="*/ 59964 w 1273575"/>
              <a:gd name="connsiteY18" fmla="*/ 139709 h 734849"/>
              <a:gd name="connsiteX19" fmla="*/ 80582 w 1273575"/>
              <a:gd name="connsiteY19" fmla="*/ 116297 h 734849"/>
              <a:gd name="connsiteX20" fmla="*/ 171171 w 1273575"/>
              <a:gd name="connsiteY20" fmla="*/ 150133 h 734849"/>
              <a:gd name="connsiteX21" fmla="*/ 192159 w 1273575"/>
              <a:gd name="connsiteY21" fmla="*/ 475541 h 734849"/>
              <a:gd name="connsiteX22" fmla="*/ 148728 w 1273575"/>
              <a:gd name="connsiteY22" fmla="*/ 406742 h 734849"/>
              <a:gd name="connsiteX23" fmla="*/ 990600 w 1273575"/>
              <a:gd name="connsiteY23" fmla="*/ 539807 h 734849"/>
              <a:gd name="connsiteX24" fmla="*/ 635942 w 1273575"/>
              <a:gd name="connsiteY24" fmla="*/ 650060 h 734849"/>
              <a:gd name="connsiteX25" fmla="*/ 281282 w 1273575"/>
              <a:gd name="connsiteY25" fmla="*/ 539807 h 734849"/>
              <a:gd name="connsiteX26" fmla="*/ 258277 w 1273575"/>
              <a:gd name="connsiteY26" fmla="*/ 183272 h 734849"/>
              <a:gd name="connsiteX27" fmla="*/ 635928 w 1273575"/>
              <a:gd name="connsiteY27" fmla="*/ 84790 h 734849"/>
              <a:gd name="connsiteX28" fmla="*/ 1013607 w 1273575"/>
              <a:gd name="connsiteY28" fmla="*/ 183272 h 734849"/>
              <a:gd name="connsiteX29" fmla="*/ 1124838 w 1273575"/>
              <a:gd name="connsiteY29" fmla="*/ 406742 h 734849"/>
              <a:gd name="connsiteX30" fmla="*/ 1079558 w 1273575"/>
              <a:gd name="connsiteY30" fmla="*/ 478098 h 734849"/>
              <a:gd name="connsiteX31" fmla="*/ 1100610 w 1273575"/>
              <a:gd name="connsiteY31" fmla="*/ 151737 h 734849"/>
              <a:gd name="connsiteX32" fmla="*/ 1192999 w 1273575"/>
              <a:gd name="connsiteY32" fmla="*/ 116297 h 734849"/>
              <a:gd name="connsiteX33" fmla="*/ 1213617 w 1273575"/>
              <a:gd name="connsiteY33" fmla="*/ 139709 h 734849"/>
              <a:gd name="connsiteX34" fmla="*/ 1124839 w 1273575"/>
              <a:gd name="connsiteY34" fmla="*/ 406742 h 73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73575" h="734849">
                <a:moveTo>
                  <a:pt x="1216406" y="64849"/>
                </a:moveTo>
                <a:cubicBezTo>
                  <a:pt x="1169235" y="43362"/>
                  <a:pt x="1117036" y="59471"/>
                  <a:pt x="1060394" y="112075"/>
                </a:cubicBezTo>
                <a:cubicBezTo>
                  <a:pt x="1004726" y="81433"/>
                  <a:pt x="837815" y="0"/>
                  <a:pt x="635928" y="0"/>
                </a:cubicBezTo>
                <a:cubicBezTo>
                  <a:pt x="435303" y="0"/>
                  <a:pt x="269241" y="80408"/>
                  <a:pt x="212543" y="111491"/>
                </a:cubicBezTo>
                <a:cubicBezTo>
                  <a:pt x="156143" y="59359"/>
                  <a:pt x="104157" y="43451"/>
                  <a:pt x="57175" y="64849"/>
                </a:cubicBezTo>
                <a:cubicBezTo>
                  <a:pt x="32696" y="75746"/>
                  <a:pt x="14113" y="96681"/>
                  <a:pt x="6196" y="122280"/>
                </a:cubicBezTo>
                <a:cubicBezTo>
                  <a:pt x="-14380" y="185728"/>
                  <a:pt x="16173" y="287907"/>
                  <a:pt x="99585" y="434676"/>
                </a:cubicBezTo>
                <a:cubicBezTo>
                  <a:pt x="127838" y="484816"/>
                  <a:pt x="161011" y="532021"/>
                  <a:pt x="198613" y="575592"/>
                </a:cubicBezTo>
                <a:lnTo>
                  <a:pt x="199142" y="583790"/>
                </a:lnTo>
                <a:lnTo>
                  <a:pt x="213687" y="595480"/>
                </a:lnTo>
                <a:cubicBezTo>
                  <a:pt x="336274" y="685195"/>
                  <a:pt x="484034" y="733964"/>
                  <a:pt x="635942" y="734850"/>
                </a:cubicBezTo>
                <a:cubicBezTo>
                  <a:pt x="787848" y="733964"/>
                  <a:pt x="935608" y="685194"/>
                  <a:pt x="1058195" y="595479"/>
                </a:cubicBezTo>
                <a:lnTo>
                  <a:pt x="1072741" y="583790"/>
                </a:lnTo>
                <a:lnTo>
                  <a:pt x="1073137" y="577661"/>
                </a:lnTo>
                <a:cubicBezTo>
                  <a:pt x="1111506" y="533532"/>
                  <a:pt x="1145298" y="485626"/>
                  <a:pt x="1173996" y="434675"/>
                </a:cubicBezTo>
                <a:cubicBezTo>
                  <a:pt x="1257406" y="287900"/>
                  <a:pt x="1287948" y="185714"/>
                  <a:pt x="1267384" y="122279"/>
                </a:cubicBezTo>
                <a:cubicBezTo>
                  <a:pt x="1259468" y="96681"/>
                  <a:pt x="1240885" y="75746"/>
                  <a:pt x="1216406" y="64849"/>
                </a:cubicBezTo>
                <a:close/>
                <a:moveTo>
                  <a:pt x="148728" y="406742"/>
                </a:moveTo>
                <a:cubicBezTo>
                  <a:pt x="51586" y="235816"/>
                  <a:pt x="51421" y="166076"/>
                  <a:pt x="59964" y="139709"/>
                </a:cubicBezTo>
                <a:cubicBezTo>
                  <a:pt x="62909" y="129171"/>
                  <a:pt x="70500" y="120551"/>
                  <a:pt x="80582" y="116297"/>
                </a:cubicBezTo>
                <a:cubicBezTo>
                  <a:pt x="104275" y="105536"/>
                  <a:pt x="135416" y="117836"/>
                  <a:pt x="171171" y="150133"/>
                </a:cubicBezTo>
                <a:lnTo>
                  <a:pt x="192159" y="475541"/>
                </a:lnTo>
                <a:cubicBezTo>
                  <a:pt x="176962" y="453812"/>
                  <a:pt x="162361" y="430728"/>
                  <a:pt x="148728" y="406742"/>
                </a:cubicBezTo>
                <a:close/>
                <a:moveTo>
                  <a:pt x="990600" y="539807"/>
                </a:moveTo>
                <a:cubicBezTo>
                  <a:pt x="885552" y="610128"/>
                  <a:pt x="762343" y="648429"/>
                  <a:pt x="635942" y="650060"/>
                </a:cubicBezTo>
                <a:cubicBezTo>
                  <a:pt x="509539" y="648432"/>
                  <a:pt x="386329" y="610130"/>
                  <a:pt x="281282" y="539807"/>
                </a:cubicBezTo>
                <a:lnTo>
                  <a:pt x="258277" y="183272"/>
                </a:lnTo>
                <a:cubicBezTo>
                  <a:pt x="312375" y="154545"/>
                  <a:pt x="461668" y="84790"/>
                  <a:pt x="635928" y="84790"/>
                </a:cubicBezTo>
                <a:cubicBezTo>
                  <a:pt x="810214" y="84790"/>
                  <a:pt x="959550" y="154566"/>
                  <a:pt x="1013607" y="183272"/>
                </a:cubicBezTo>
                <a:close/>
                <a:moveTo>
                  <a:pt x="1124838" y="406742"/>
                </a:moveTo>
                <a:cubicBezTo>
                  <a:pt x="1110665" y="431688"/>
                  <a:pt x="1095422" y="455607"/>
                  <a:pt x="1079558" y="478098"/>
                </a:cubicBezTo>
                <a:lnTo>
                  <a:pt x="1100610" y="151737"/>
                </a:lnTo>
                <a:cubicBezTo>
                  <a:pt x="1137111" y="118229"/>
                  <a:pt x="1168896" y="105329"/>
                  <a:pt x="1192999" y="116297"/>
                </a:cubicBezTo>
                <a:cubicBezTo>
                  <a:pt x="1203082" y="120551"/>
                  <a:pt x="1210672" y="129171"/>
                  <a:pt x="1213617" y="139709"/>
                </a:cubicBezTo>
                <a:cubicBezTo>
                  <a:pt x="1222160" y="166062"/>
                  <a:pt x="1221995" y="235809"/>
                  <a:pt x="1124839" y="406742"/>
                </a:cubicBezTo>
                <a:close/>
              </a:path>
            </a:pathLst>
          </a:custGeom>
          <a:solidFill>
            <a:srgbClr val="C00000"/>
          </a:solidFill>
          <a:ln w="19050" cap="flat">
            <a:solidFill>
              <a:srgbClr val="C00000"/>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A1F183F-19D4-E17E-6603-22B574AE8208}"/>
              </a:ext>
            </a:extLst>
          </p:cNvPr>
          <p:cNvSpPr/>
          <p:nvPr/>
        </p:nvSpPr>
        <p:spPr>
          <a:xfrm>
            <a:off x="853572" y="4332880"/>
            <a:ext cx="537115" cy="88705"/>
          </a:xfrm>
          <a:custGeom>
            <a:avLst/>
            <a:gdLst>
              <a:gd name="connsiteX0" fmla="*/ 976 w 537115"/>
              <a:gd name="connsiteY0" fmla="*/ 67748 h 88705"/>
              <a:gd name="connsiteX1" fmla="*/ 35606 w 537115"/>
              <a:gd name="connsiteY1" fmla="*/ 87699 h 88705"/>
              <a:gd name="connsiteX2" fmla="*/ 35616 w 537115"/>
              <a:gd name="connsiteY2" fmla="*/ 87696 h 88705"/>
              <a:gd name="connsiteX3" fmla="*/ 501411 w 537115"/>
              <a:gd name="connsiteY3" fmla="*/ 87703 h 88705"/>
              <a:gd name="connsiteX4" fmla="*/ 536112 w 537115"/>
              <a:gd name="connsiteY4" fmla="*/ 67873 h 88705"/>
              <a:gd name="connsiteX5" fmla="*/ 516283 w 537115"/>
              <a:gd name="connsiteY5" fmla="*/ 33173 h 88705"/>
              <a:gd name="connsiteX6" fmla="*/ 516095 w 537115"/>
              <a:gd name="connsiteY6" fmla="*/ 33122 h 88705"/>
              <a:gd name="connsiteX7" fmla="*/ 20932 w 537115"/>
              <a:gd name="connsiteY7" fmla="*/ 33115 h 88705"/>
              <a:gd name="connsiteX8" fmla="*/ 976 w 537115"/>
              <a:gd name="connsiteY8" fmla="*/ 67748 h 8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115" h="88705">
                <a:moveTo>
                  <a:pt x="976" y="67748"/>
                </a:moveTo>
                <a:cubicBezTo>
                  <a:pt x="5029" y="82819"/>
                  <a:pt x="20533" y="91752"/>
                  <a:pt x="35606" y="87699"/>
                </a:cubicBezTo>
                <a:cubicBezTo>
                  <a:pt x="35609" y="87697"/>
                  <a:pt x="35612" y="87697"/>
                  <a:pt x="35616" y="87696"/>
                </a:cubicBezTo>
                <a:cubicBezTo>
                  <a:pt x="188099" y="46125"/>
                  <a:pt x="348929" y="46126"/>
                  <a:pt x="501411" y="87703"/>
                </a:cubicBezTo>
                <a:cubicBezTo>
                  <a:pt x="516469" y="91810"/>
                  <a:pt x="532006" y="82932"/>
                  <a:pt x="536112" y="67873"/>
                </a:cubicBezTo>
                <a:cubicBezTo>
                  <a:pt x="540219" y="52816"/>
                  <a:pt x="531342" y="37280"/>
                  <a:pt x="516283" y="33173"/>
                </a:cubicBezTo>
                <a:cubicBezTo>
                  <a:pt x="516221" y="33156"/>
                  <a:pt x="516157" y="33139"/>
                  <a:pt x="516095" y="33122"/>
                </a:cubicBezTo>
                <a:cubicBezTo>
                  <a:pt x="353994" y="-11038"/>
                  <a:pt x="183034" y="-11041"/>
                  <a:pt x="20932" y="33115"/>
                </a:cubicBezTo>
                <a:cubicBezTo>
                  <a:pt x="5859" y="37168"/>
                  <a:pt x="-3077" y="52673"/>
                  <a:pt x="976" y="67748"/>
                </a:cubicBezTo>
                <a:close/>
              </a:path>
            </a:pathLst>
          </a:custGeom>
          <a:solidFill>
            <a:srgbClr val="C00000"/>
          </a:solidFill>
          <a:ln w="19050" cap="flat">
            <a:solidFill>
              <a:srgbClr val="C00000"/>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0B8D25E0-A643-AB83-FACB-A1DA37DD7959}"/>
              </a:ext>
            </a:extLst>
          </p:cNvPr>
          <p:cNvSpPr/>
          <p:nvPr/>
        </p:nvSpPr>
        <p:spPr>
          <a:xfrm>
            <a:off x="895964" y="4488171"/>
            <a:ext cx="452215" cy="56526"/>
          </a:xfrm>
          <a:custGeom>
            <a:avLst/>
            <a:gdLst>
              <a:gd name="connsiteX0" fmla="*/ 423952 w 452215"/>
              <a:gd name="connsiteY0" fmla="*/ 56527 h 56526"/>
              <a:gd name="connsiteX1" fmla="*/ 452215 w 452215"/>
              <a:gd name="connsiteY1" fmla="*/ 28263 h 56526"/>
              <a:gd name="connsiteX2" fmla="*/ 423952 w 452215"/>
              <a:gd name="connsiteY2" fmla="*/ 0 h 56526"/>
              <a:gd name="connsiteX3" fmla="*/ 28263 w 452215"/>
              <a:gd name="connsiteY3" fmla="*/ 0 h 56526"/>
              <a:gd name="connsiteX4" fmla="*/ 0 w 452215"/>
              <a:gd name="connsiteY4" fmla="*/ 28263 h 56526"/>
              <a:gd name="connsiteX5" fmla="*/ 28263 w 452215"/>
              <a:gd name="connsiteY5" fmla="*/ 56527 h 5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215" h="56526">
                <a:moveTo>
                  <a:pt x="423952" y="56527"/>
                </a:moveTo>
                <a:cubicBezTo>
                  <a:pt x="439560" y="56527"/>
                  <a:pt x="452215" y="43873"/>
                  <a:pt x="452215" y="28263"/>
                </a:cubicBezTo>
                <a:cubicBezTo>
                  <a:pt x="452215" y="12654"/>
                  <a:pt x="439560" y="0"/>
                  <a:pt x="423952" y="0"/>
                </a:cubicBezTo>
                <a:lnTo>
                  <a:pt x="28263" y="0"/>
                </a:lnTo>
                <a:cubicBezTo>
                  <a:pt x="12654" y="0"/>
                  <a:pt x="0" y="12654"/>
                  <a:pt x="0" y="28263"/>
                </a:cubicBezTo>
                <a:cubicBezTo>
                  <a:pt x="0" y="43873"/>
                  <a:pt x="12654" y="56527"/>
                  <a:pt x="28263" y="56527"/>
                </a:cubicBezTo>
                <a:close/>
              </a:path>
            </a:pathLst>
          </a:custGeom>
          <a:solidFill>
            <a:srgbClr val="C00000"/>
          </a:solidFill>
          <a:ln w="19050" cap="flat">
            <a:solidFill>
              <a:srgbClr val="C00000"/>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0EDE7959-79D8-7FBE-8F74-78EBA1948CB3}"/>
              </a:ext>
            </a:extLst>
          </p:cNvPr>
          <p:cNvSpPr/>
          <p:nvPr/>
        </p:nvSpPr>
        <p:spPr>
          <a:xfrm>
            <a:off x="853537" y="4611304"/>
            <a:ext cx="537096" cy="88842"/>
          </a:xfrm>
          <a:custGeom>
            <a:avLst/>
            <a:gdLst>
              <a:gd name="connsiteX0" fmla="*/ 501445 w 537096"/>
              <a:gd name="connsiteY0" fmla="*/ 989 h 88842"/>
              <a:gd name="connsiteX1" fmla="*/ 35651 w 537096"/>
              <a:gd name="connsiteY1" fmla="*/ 989 h 88842"/>
              <a:gd name="connsiteX2" fmla="*/ 988 w 537096"/>
              <a:gd name="connsiteY2" fmla="*/ 20886 h 88842"/>
              <a:gd name="connsiteX3" fmla="*/ 20884 w 537096"/>
              <a:gd name="connsiteY3" fmla="*/ 55549 h 88842"/>
              <a:gd name="connsiteX4" fmla="*/ 20966 w 537096"/>
              <a:gd name="connsiteY4" fmla="*/ 55570 h 88842"/>
              <a:gd name="connsiteX5" fmla="*/ 268534 w 537096"/>
              <a:gd name="connsiteY5" fmla="*/ 88843 h 88842"/>
              <a:gd name="connsiteX6" fmla="*/ 516129 w 537096"/>
              <a:gd name="connsiteY6" fmla="*/ 55570 h 88842"/>
              <a:gd name="connsiteX7" fmla="*/ 536130 w 537096"/>
              <a:gd name="connsiteY7" fmla="*/ 20967 h 88842"/>
              <a:gd name="connsiteX8" fmla="*/ 501527 w 537096"/>
              <a:gd name="connsiteY8" fmla="*/ 966 h 88842"/>
              <a:gd name="connsiteX9" fmla="*/ 501445 w 537096"/>
              <a:gd name="connsiteY9" fmla="*/ 989 h 8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096" h="88842">
                <a:moveTo>
                  <a:pt x="501445" y="989"/>
                </a:moveTo>
                <a:cubicBezTo>
                  <a:pt x="348962" y="42556"/>
                  <a:pt x="188133" y="42556"/>
                  <a:pt x="35651" y="989"/>
                </a:cubicBezTo>
                <a:cubicBezTo>
                  <a:pt x="20585" y="-3088"/>
                  <a:pt x="5065" y="5819"/>
                  <a:pt x="988" y="20886"/>
                </a:cubicBezTo>
                <a:cubicBezTo>
                  <a:pt x="-3089" y="35952"/>
                  <a:pt x="5819" y="51470"/>
                  <a:pt x="20884" y="55549"/>
                </a:cubicBezTo>
                <a:cubicBezTo>
                  <a:pt x="20913" y="55556"/>
                  <a:pt x="20940" y="55563"/>
                  <a:pt x="20966" y="55570"/>
                </a:cubicBezTo>
                <a:cubicBezTo>
                  <a:pt x="101673" y="77472"/>
                  <a:pt x="184910" y="88659"/>
                  <a:pt x="268534" y="88843"/>
                </a:cubicBezTo>
                <a:cubicBezTo>
                  <a:pt x="352167" y="88655"/>
                  <a:pt x="435413" y="77467"/>
                  <a:pt x="516129" y="55570"/>
                </a:cubicBezTo>
                <a:cubicBezTo>
                  <a:pt x="531208" y="51538"/>
                  <a:pt x="540162" y="36045"/>
                  <a:pt x="536130" y="20967"/>
                </a:cubicBezTo>
                <a:cubicBezTo>
                  <a:pt x="532098" y="5890"/>
                  <a:pt x="516606" y="-3066"/>
                  <a:pt x="501527" y="966"/>
                </a:cubicBezTo>
                <a:cubicBezTo>
                  <a:pt x="501500" y="975"/>
                  <a:pt x="501473" y="982"/>
                  <a:pt x="501445" y="989"/>
                </a:cubicBezTo>
                <a:close/>
              </a:path>
            </a:pathLst>
          </a:custGeom>
          <a:solidFill>
            <a:srgbClr val="C00000"/>
          </a:solidFill>
          <a:ln w="19050" cap="flat">
            <a:solidFill>
              <a:srgbClr val="C00000"/>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B314963-05C9-939F-1375-574BE4D95772}"/>
              </a:ext>
            </a:extLst>
          </p:cNvPr>
          <p:cNvSpPr/>
          <p:nvPr/>
        </p:nvSpPr>
        <p:spPr>
          <a:xfrm>
            <a:off x="2656814" y="4184004"/>
            <a:ext cx="131843" cy="131917"/>
          </a:xfrm>
          <a:custGeom>
            <a:avLst/>
            <a:gdLst>
              <a:gd name="connsiteX0" fmla="*/ 131843 w 131843"/>
              <a:gd name="connsiteY0" fmla="*/ 65959 h 131917"/>
              <a:gd name="connsiteX1" fmla="*/ 65922 w 131843"/>
              <a:gd name="connsiteY1" fmla="*/ 131917 h 131917"/>
              <a:gd name="connsiteX2" fmla="*/ 0 w 131843"/>
              <a:gd name="connsiteY2" fmla="*/ 65959 h 131917"/>
              <a:gd name="connsiteX3" fmla="*/ 65922 w 131843"/>
              <a:gd name="connsiteY3" fmla="*/ 0 h 131917"/>
              <a:gd name="connsiteX4" fmla="*/ 131843 w 131843"/>
              <a:gd name="connsiteY4" fmla="*/ 65959 h 13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43" h="131917">
                <a:moveTo>
                  <a:pt x="131843" y="65959"/>
                </a:moveTo>
                <a:cubicBezTo>
                  <a:pt x="131843" y="102387"/>
                  <a:pt x="102329" y="131917"/>
                  <a:pt x="65922" y="131917"/>
                </a:cubicBezTo>
                <a:cubicBezTo>
                  <a:pt x="29514" y="131917"/>
                  <a:pt x="0" y="102387"/>
                  <a:pt x="0" y="65959"/>
                </a:cubicBezTo>
                <a:cubicBezTo>
                  <a:pt x="0" y="29531"/>
                  <a:pt x="29514" y="0"/>
                  <a:pt x="65922" y="0"/>
                </a:cubicBezTo>
                <a:cubicBezTo>
                  <a:pt x="102329" y="0"/>
                  <a:pt x="131843" y="29531"/>
                  <a:pt x="131843" y="65959"/>
                </a:cubicBezTo>
                <a:close/>
              </a:path>
            </a:pathLst>
          </a:custGeom>
          <a:solidFill>
            <a:srgbClr val="C00000"/>
          </a:solidFill>
          <a:ln w="19050" cap="flat">
            <a:solidFill>
              <a:srgbClr val="C00000"/>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5E8E941B-477B-5E24-73A5-8AB0BC11047A}"/>
              </a:ext>
            </a:extLst>
          </p:cNvPr>
          <p:cNvSpPr/>
          <p:nvPr/>
        </p:nvSpPr>
        <p:spPr>
          <a:xfrm>
            <a:off x="2544292" y="4334753"/>
            <a:ext cx="356918" cy="603063"/>
          </a:xfrm>
          <a:custGeom>
            <a:avLst/>
            <a:gdLst>
              <a:gd name="connsiteX0" fmla="*/ 53192 w 356918"/>
              <a:gd name="connsiteY0" fmla="*/ 66726 h 603063"/>
              <a:gd name="connsiteX1" fmla="*/ 926 w 356918"/>
              <a:gd name="connsiteY1" fmla="*/ 265071 h 603063"/>
              <a:gd name="connsiteX2" fmla="*/ 21079 w 356918"/>
              <a:gd name="connsiteY2" fmla="*/ 299558 h 603063"/>
              <a:gd name="connsiteX3" fmla="*/ 28236 w 356918"/>
              <a:gd name="connsiteY3" fmla="*/ 300502 h 603063"/>
              <a:gd name="connsiteX4" fmla="*/ 56018 w 356918"/>
              <a:gd name="connsiteY4" fmla="*/ 279489 h 603063"/>
              <a:gd name="connsiteX5" fmla="*/ 102917 w 356918"/>
              <a:gd name="connsiteY5" fmla="*/ 100233 h 603063"/>
              <a:gd name="connsiteX6" fmla="*/ 103033 w 356918"/>
              <a:gd name="connsiteY6" fmla="*/ 100165 h 603063"/>
              <a:gd name="connsiteX7" fmla="*/ 103104 w 356918"/>
              <a:gd name="connsiteY7" fmla="*/ 100257 h 603063"/>
              <a:gd name="connsiteX8" fmla="*/ 103104 w 356918"/>
              <a:gd name="connsiteY8" fmla="*/ 603063 h 603063"/>
              <a:gd name="connsiteX9" fmla="*/ 159609 w 356918"/>
              <a:gd name="connsiteY9" fmla="*/ 603063 h 603063"/>
              <a:gd name="connsiteX10" fmla="*/ 159609 w 356918"/>
              <a:gd name="connsiteY10" fmla="*/ 310962 h 603063"/>
              <a:gd name="connsiteX11" fmla="*/ 197278 w 356918"/>
              <a:gd name="connsiteY11" fmla="*/ 310962 h 603063"/>
              <a:gd name="connsiteX12" fmla="*/ 197278 w 356918"/>
              <a:gd name="connsiteY12" fmla="*/ 603063 h 603063"/>
              <a:gd name="connsiteX13" fmla="*/ 253781 w 356918"/>
              <a:gd name="connsiteY13" fmla="*/ 603063 h 603063"/>
              <a:gd name="connsiteX14" fmla="*/ 253781 w 356918"/>
              <a:gd name="connsiteY14" fmla="*/ 100257 h 603063"/>
              <a:gd name="connsiteX15" fmla="*/ 253878 w 356918"/>
              <a:gd name="connsiteY15" fmla="*/ 100162 h 603063"/>
              <a:gd name="connsiteX16" fmla="*/ 253969 w 356918"/>
              <a:gd name="connsiteY16" fmla="*/ 100233 h 603063"/>
              <a:gd name="connsiteX17" fmla="*/ 300869 w 356918"/>
              <a:gd name="connsiteY17" fmla="*/ 279489 h 603063"/>
              <a:gd name="connsiteX18" fmla="*/ 329121 w 356918"/>
              <a:gd name="connsiteY18" fmla="*/ 300502 h 603063"/>
              <a:gd name="connsiteX19" fmla="*/ 336279 w 356918"/>
              <a:gd name="connsiteY19" fmla="*/ 299559 h 603063"/>
              <a:gd name="connsiteX20" fmla="*/ 355962 w 356918"/>
              <a:gd name="connsiteY20" fmla="*/ 265072 h 603063"/>
              <a:gd name="connsiteX21" fmla="*/ 303600 w 356918"/>
              <a:gd name="connsiteY21" fmla="*/ 66726 h 603063"/>
              <a:gd name="connsiteX22" fmla="*/ 294183 w 356918"/>
              <a:gd name="connsiteY22" fmla="*/ 50897 h 603063"/>
              <a:gd name="connsiteX23" fmla="*/ 229297 w 356918"/>
              <a:gd name="connsiteY23" fmla="*/ 9437 h 603063"/>
              <a:gd name="connsiteX24" fmla="*/ 178443 w 356918"/>
              <a:gd name="connsiteY24" fmla="*/ 13 h 603063"/>
              <a:gd name="connsiteX25" fmla="*/ 127589 w 356918"/>
              <a:gd name="connsiteY25" fmla="*/ 8495 h 603063"/>
              <a:gd name="connsiteX26" fmla="*/ 62610 w 356918"/>
              <a:gd name="connsiteY26" fmla="*/ 49955 h 603063"/>
              <a:gd name="connsiteX27" fmla="*/ 53192 w 356918"/>
              <a:gd name="connsiteY27" fmla="*/ 66726 h 60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6918" h="603063">
                <a:moveTo>
                  <a:pt x="53192" y="66726"/>
                </a:moveTo>
                <a:lnTo>
                  <a:pt x="926" y="265071"/>
                </a:lnTo>
                <a:cubicBezTo>
                  <a:pt x="-3018" y="280158"/>
                  <a:pt x="5999" y="295589"/>
                  <a:pt x="21079" y="299558"/>
                </a:cubicBezTo>
                <a:cubicBezTo>
                  <a:pt x="23411" y="300195"/>
                  <a:pt x="25819" y="300512"/>
                  <a:pt x="28236" y="300502"/>
                </a:cubicBezTo>
                <a:cubicBezTo>
                  <a:pt x="41227" y="300719"/>
                  <a:pt x="52690" y="292048"/>
                  <a:pt x="56018" y="279489"/>
                </a:cubicBezTo>
                <a:lnTo>
                  <a:pt x="102917" y="100233"/>
                </a:lnTo>
                <a:cubicBezTo>
                  <a:pt x="102930" y="100182"/>
                  <a:pt x="102983" y="100152"/>
                  <a:pt x="103033" y="100165"/>
                </a:cubicBezTo>
                <a:cubicBezTo>
                  <a:pt x="103075" y="100175"/>
                  <a:pt x="103104" y="100214"/>
                  <a:pt x="103104" y="100257"/>
                </a:cubicBezTo>
                <a:lnTo>
                  <a:pt x="103104" y="603063"/>
                </a:lnTo>
                <a:lnTo>
                  <a:pt x="159609" y="603063"/>
                </a:lnTo>
                <a:lnTo>
                  <a:pt x="159609" y="310962"/>
                </a:lnTo>
                <a:lnTo>
                  <a:pt x="197278" y="310962"/>
                </a:lnTo>
                <a:lnTo>
                  <a:pt x="197278" y="603063"/>
                </a:lnTo>
                <a:lnTo>
                  <a:pt x="253781" y="603063"/>
                </a:lnTo>
                <a:lnTo>
                  <a:pt x="253781" y="100257"/>
                </a:lnTo>
                <a:cubicBezTo>
                  <a:pt x="253781" y="100204"/>
                  <a:pt x="253824" y="100162"/>
                  <a:pt x="253878" y="100162"/>
                </a:cubicBezTo>
                <a:cubicBezTo>
                  <a:pt x="253920" y="100162"/>
                  <a:pt x="253959" y="100191"/>
                  <a:pt x="253969" y="100233"/>
                </a:cubicBezTo>
                <a:lnTo>
                  <a:pt x="300869" y="279489"/>
                </a:lnTo>
                <a:cubicBezTo>
                  <a:pt x="304238" y="292222"/>
                  <a:pt x="315958" y="300939"/>
                  <a:pt x="329121" y="300502"/>
                </a:cubicBezTo>
                <a:cubicBezTo>
                  <a:pt x="331539" y="300512"/>
                  <a:pt x="333947" y="300195"/>
                  <a:pt x="336279" y="299559"/>
                </a:cubicBezTo>
                <a:cubicBezTo>
                  <a:pt x="351168" y="295381"/>
                  <a:pt x="359938" y="280016"/>
                  <a:pt x="355962" y="265072"/>
                </a:cubicBezTo>
                <a:lnTo>
                  <a:pt x="303600" y="66726"/>
                </a:lnTo>
                <a:cubicBezTo>
                  <a:pt x="301818" y="60752"/>
                  <a:pt x="298583" y="55313"/>
                  <a:pt x="294183" y="50897"/>
                </a:cubicBezTo>
                <a:cubicBezTo>
                  <a:pt x="276161" y="32110"/>
                  <a:pt x="253917" y="17896"/>
                  <a:pt x="229297" y="9437"/>
                </a:cubicBezTo>
                <a:cubicBezTo>
                  <a:pt x="213134" y="2967"/>
                  <a:pt x="195850" y="-235"/>
                  <a:pt x="178443" y="13"/>
                </a:cubicBezTo>
                <a:cubicBezTo>
                  <a:pt x="161132" y="-84"/>
                  <a:pt x="143932" y="2785"/>
                  <a:pt x="127589" y="8495"/>
                </a:cubicBezTo>
                <a:cubicBezTo>
                  <a:pt x="102825" y="16710"/>
                  <a:pt x="80495" y="30958"/>
                  <a:pt x="62610" y="49955"/>
                </a:cubicBezTo>
                <a:cubicBezTo>
                  <a:pt x="58410" y="54879"/>
                  <a:pt x="55211" y="60576"/>
                  <a:pt x="53192" y="66726"/>
                </a:cubicBezTo>
                <a:close/>
              </a:path>
            </a:pathLst>
          </a:custGeom>
          <a:solidFill>
            <a:srgbClr val="C00000"/>
          </a:solidFill>
          <a:ln w="19050" cap="flat">
            <a:solidFill>
              <a:srgbClr val="C00000"/>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B80EE27C-06CF-DB45-68C4-217C86C6F2E0}"/>
              </a:ext>
            </a:extLst>
          </p:cNvPr>
          <p:cNvSpPr/>
          <p:nvPr/>
        </p:nvSpPr>
        <p:spPr>
          <a:xfrm>
            <a:off x="3175093" y="4184004"/>
            <a:ext cx="131843" cy="131917"/>
          </a:xfrm>
          <a:custGeom>
            <a:avLst/>
            <a:gdLst>
              <a:gd name="connsiteX0" fmla="*/ 131843 w 131843"/>
              <a:gd name="connsiteY0" fmla="*/ 65959 h 131917"/>
              <a:gd name="connsiteX1" fmla="*/ 65922 w 131843"/>
              <a:gd name="connsiteY1" fmla="*/ 131917 h 131917"/>
              <a:gd name="connsiteX2" fmla="*/ 0 w 131843"/>
              <a:gd name="connsiteY2" fmla="*/ 65959 h 131917"/>
              <a:gd name="connsiteX3" fmla="*/ 65922 w 131843"/>
              <a:gd name="connsiteY3" fmla="*/ 0 h 131917"/>
              <a:gd name="connsiteX4" fmla="*/ 131843 w 131843"/>
              <a:gd name="connsiteY4" fmla="*/ 65959 h 13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43" h="131917">
                <a:moveTo>
                  <a:pt x="131843" y="65959"/>
                </a:moveTo>
                <a:cubicBezTo>
                  <a:pt x="131843" y="102387"/>
                  <a:pt x="102329" y="131917"/>
                  <a:pt x="65922" y="131917"/>
                </a:cubicBezTo>
                <a:cubicBezTo>
                  <a:pt x="29514" y="131917"/>
                  <a:pt x="0" y="102387"/>
                  <a:pt x="0" y="65959"/>
                </a:cubicBezTo>
                <a:cubicBezTo>
                  <a:pt x="0" y="29531"/>
                  <a:pt x="29514" y="0"/>
                  <a:pt x="65922" y="0"/>
                </a:cubicBezTo>
                <a:cubicBezTo>
                  <a:pt x="102329" y="0"/>
                  <a:pt x="131843" y="29531"/>
                  <a:pt x="131843" y="65959"/>
                </a:cubicBezTo>
                <a:close/>
              </a:path>
            </a:pathLst>
          </a:custGeom>
          <a:solidFill>
            <a:srgbClr val="C00000"/>
          </a:solidFill>
          <a:ln w="19050" cap="flat">
            <a:solidFill>
              <a:srgbClr val="C00000"/>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3C15959-C1B5-2FD6-8C70-A59F702F13F9}"/>
              </a:ext>
            </a:extLst>
          </p:cNvPr>
          <p:cNvSpPr/>
          <p:nvPr/>
        </p:nvSpPr>
        <p:spPr>
          <a:xfrm>
            <a:off x="3062540" y="4334767"/>
            <a:ext cx="356948" cy="603049"/>
          </a:xfrm>
          <a:custGeom>
            <a:avLst/>
            <a:gdLst>
              <a:gd name="connsiteX0" fmla="*/ 159641 w 356948"/>
              <a:gd name="connsiteY0" fmla="*/ 376905 h 603049"/>
              <a:gd name="connsiteX1" fmla="*/ 159641 w 356948"/>
              <a:gd name="connsiteY1" fmla="*/ 603049 h 603049"/>
              <a:gd name="connsiteX2" fmla="*/ 103136 w 356948"/>
              <a:gd name="connsiteY2" fmla="*/ 603049 h 603049"/>
              <a:gd name="connsiteX3" fmla="*/ 103136 w 356948"/>
              <a:gd name="connsiteY3" fmla="*/ 376905 h 603049"/>
              <a:gd name="connsiteX4" fmla="*/ 54542 w 356948"/>
              <a:gd name="connsiteY4" fmla="*/ 376905 h 603049"/>
              <a:gd name="connsiteX5" fmla="*/ 103136 w 356948"/>
              <a:gd name="connsiteY5" fmla="*/ 195144 h 603049"/>
              <a:gd name="connsiteX6" fmla="*/ 103136 w 356948"/>
              <a:gd name="connsiteY6" fmla="*/ 100244 h 603049"/>
              <a:gd name="connsiteX7" fmla="*/ 103041 w 356948"/>
              <a:gd name="connsiteY7" fmla="*/ 100148 h 603049"/>
              <a:gd name="connsiteX8" fmla="*/ 102948 w 356948"/>
              <a:gd name="connsiteY8" fmla="*/ 100219 h 603049"/>
              <a:gd name="connsiteX9" fmla="*/ 56049 w 356948"/>
              <a:gd name="connsiteY9" fmla="*/ 279475 h 603049"/>
              <a:gd name="connsiteX10" fmla="*/ 27798 w 356948"/>
              <a:gd name="connsiteY10" fmla="*/ 300489 h 603049"/>
              <a:gd name="connsiteX11" fmla="*/ 20640 w 356948"/>
              <a:gd name="connsiteY11" fmla="*/ 299545 h 603049"/>
              <a:gd name="connsiteX12" fmla="*/ 957 w 356948"/>
              <a:gd name="connsiteY12" fmla="*/ 265058 h 603049"/>
              <a:gd name="connsiteX13" fmla="*/ 53318 w 356948"/>
              <a:gd name="connsiteY13" fmla="*/ 66712 h 603049"/>
              <a:gd name="connsiteX14" fmla="*/ 62735 w 356948"/>
              <a:gd name="connsiteY14" fmla="*/ 50883 h 603049"/>
              <a:gd name="connsiteX15" fmla="*/ 127622 w 356948"/>
              <a:gd name="connsiteY15" fmla="*/ 9423 h 603049"/>
              <a:gd name="connsiteX16" fmla="*/ 229327 w 356948"/>
              <a:gd name="connsiteY16" fmla="*/ 9423 h 603049"/>
              <a:gd name="connsiteX17" fmla="*/ 294214 w 356948"/>
              <a:gd name="connsiteY17" fmla="*/ 50883 h 603049"/>
              <a:gd name="connsiteX18" fmla="*/ 303630 w 356948"/>
              <a:gd name="connsiteY18" fmla="*/ 66712 h 603049"/>
              <a:gd name="connsiteX19" fmla="*/ 355991 w 356948"/>
              <a:gd name="connsiteY19" fmla="*/ 265057 h 603049"/>
              <a:gd name="connsiteX20" fmla="*/ 336309 w 356948"/>
              <a:gd name="connsiteY20" fmla="*/ 299544 h 603049"/>
              <a:gd name="connsiteX21" fmla="*/ 329152 w 356948"/>
              <a:gd name="connsiteY21" fmla="*/ 300489 h 603049"/>
              <a:gd name="connsiteX22" fmla="*/ 300900 w 356948"/>
              <a:gd name="connsiteY22" fmla="*/ 279475 h 603049"/>
              <a:gd name="connsiteX23" fmla="*/ 254000 w 356948"/>
              <a:gd name="connsiteY23" fmla="*/ 100219 h 603049"/>
              <a:gd name="connsiteX24" fmla="*/ 253884 w 356948"/>
              <a:gd name="connsiteY24" fmla="*/ 100151 h 603049"/>
              <a:gd name="connsiteX25" fmla="*/ 253813 w 356948"/>
              <a:gd name="connsiteY25" fmla="*/ 100244 h 603049"/>
              <a:gd name="connsiteX26" fmla="*/ 253813 w 356948"/>
              <a:gd name="connsiteY26" fmla="*/ 195144 h 603049"/>
              <a:gd name="connsiteX27" fmla="*/ 302406 w 356948"/>
              <a:gd name="connsiteY27" fmla="*/ 376905 h 603049"/>
              <a:gd name="connsiteX28" fmla="*/ 253813 w 356948"/>
              <a:gd name="connsiteY28" fmla="*/ 376905 h 603049"/>
              <a:gd name="connsiteX29" fmla="*/ 253813 w 356948"/>
              <a:gd name="connsiteY29" fmla="*/ 603049 h 603049"/>
              <a:gd name="connsiteX30" fmla="*/ 197309 w 356948"/>
              <a:gd name="connsiteY30" fmla="*/ 603049 h 603049"/>
              <a:gd name="connsiteX31" fmla="*/ 197309 w 356948"/>
              <a:gd name="connsiteY31" fmla="*/ 376905 h 60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56948" h="603049">
                <a:moveTo>
                  <a:pt x="159641" y="376905"/>
                </a:moveTo>
                <a:lnTo>
                  <a:pt x="159641" y="603049"/>
                </a:lnTo>
                <a:lnTo>
                  <a:pt x="103136" y="603049"/>
                </a:lnTo>
                <a:lnTo>
                  <a:pt x="103136" y="376905"/>
                </a:lnTo>
                <a:lnTo>
                  <a:pt x="54542" y="376905"/>
                </a:lnTo>
                <a:lnTo>
                  <a:pt x="103136" y="195144"/>
                </a:lnTo>
                <a:lnTo>
                  <a:pt x="103136" y="100244"/>
                </a:lnTo>
                <a:cubicBezTo>
                  <a:pt x="103136" y="100190"/>
                  <a:pt x="103093" y="100148"/>
                  <a:pt x="103041" y="100148"/>
                </a:cubicBezTo>
                <a:cubicBezTo>
                  <a:pt x="102998" y="100148"/>
                  <a:pt x="102960" y="100178"/>
                  <a:pt x="102948" y="100219"/>
                </a:cubicBezTo>
                <a:lnTo>
                  <a:pt x="56049" y="279475"/>
                </a:lnTo>
                <a:cubicBezTo>
                  <a:pt x="52680" y="292208"/>
                  <a:pt x="40961" y="300925"/>
                  <a:pt x="27798" y="300489"/>
                </a:cubicBezTo>
                <a:cubicBezTo>
                  <a:pt x="25380" y="300499"/>
                  <a:pt x="22972" y="300181"/>
                  <a:pt x="20640" y="299545"/>
                </a:cubicBezTo>
                <a:cubicBezTo>
                  <a:pt x="5750" y="295368"/>
                  <a:pt x="-3019" y="280002"/>
                  <a:pt x="957" y="265058"/>
                </a:cubicBezTo>
                <a:lnTo>
                  <a:pt x="53318" y="66712"/>
                </a:lnTo>
                <a:cubicBezTo>
                  <a:pt x="55194" y="60780"/>
                  <a:pt x="58417" y="55362"/>
                  <a:pt x="62735" y="50883"/>
                </a:cubicBezTo>
                <a:cubicBezTo>
                  <a:pt x="80757" y="32096"/>
                  <a:pt x="103002" y="17883"/>
                  <a:pt x="127622" y="9423"/>
                </a:cubicBezTo>
                <a:cubicBezTo>
                  <a:pt x="160360" y="-3141"/>
                  <a:pt x="196589" y="-3141"/>
                  <a:pt x="229327" y="9423"/>
                </a:cubicBezTo>
                <a:cubicBezTo>
                  <a:pt x="253947" y="17883"/>
                  <a:pt x="276192" y="32096"/>
                  <a:pt x="294214" y="50883"/>
                </a:cubicBezTo>
                <a:cubicBezTo>
                  <a:pt x="298532" y="55362"/>
                  <a:pt x="301755" y="60780"/>
                  <a:pt x="303630" y="66712"/>
                </a:cubicBezTo>
                <a:lnTo>
                  <a:pt x="355991" y="265057"/>
                </a:lnTo>
                <a:cubicBezTo>
                  <a:pt x="359968" y="280002"/>
                  <a:pt x="351198" y="295367"/>
                  <a:pt x="336309" y="299544"/>
                </a:cubicBezTo>
                <a:cubicBezTo>
                  <a:pt x="333977" y="300181"/>
                  <a:pt x="331569" y="300498"/>
                  <a:pt x="329152" y="300489"/>
                </a:cubicBezTo>
                <a:cubicBezTo>
                  <a:pt x="315988" y="300925"/>
                  <a:pt x="304269" y="292208"/>
                  <a:pt x="300900" y="279475"/>
                </a:cubicBezTo>
                <a:lnTo>
                  <a:pt x="254000" y="100219"/>
                </a:lnTo>
                <a:cubicBezTo>
                  <a:pt x="253987" y="100168"/>
                  <a:pt x="253935" y="100138"/>
                  <a:pt x="253884" y="100151"/>
                </a:cubicBezTo>
                <a:cubicBezTo>
                  <a:pt x="253842" y="100162"/>
                  <a:pt x="253813" y="100200"/>
                  <a:pt x="253813" y="100244"/>
                </a:cubicBezTo>
                <a:lnTo>
                  <a:pt x="253813" y="195144"/>
                </a:lnTo>
                <a:lnTo>
                  <a:pt x="302406" y="376905"/>
                </a:lnTo>
                <a:lnTo>
                  <a:pt x="253813" y="376905"/>
                </a:lnTo>
                <a:lnTo>
                  <a:pt x="253813" y="603049"/>
                </a:lnTo>
                <a:lnTo>
                  <a:pt x="197309" y="603049"/>
                </a:lnTo>
                <a:lnTo>
                  <a:pt x="197309" y="376905"/>
                </a:lnTo>
                <a:close/>
              </a:path>
            </a:pathLst>
          </a:custGeom>
          <a:solidFill>
            <a:srgbClr val="C00000"/>
          </a:solidFill>
          <a:ln w="19050" cap="flat">
            <a:solidFill>
              <a:srgbClr val="C00000"/>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35C9217-8108-75C8-3919-E825AB8FFA65}"/>
              </a:ext>
            </a:extLst>
          </p:cNvPr>
          <p:cNvSpPr/>
          <p:nvPr/>
        </p:nvSpPr>
        <p:spPr>
          <a:xfrm>
            <a:off x="2838244" y="4231872"/>
            <a:ext cx="288055" cy="134502"/>
          </a:xfrm>
          <a:custGeom>
            <a:avLst/>
            <a:gdLst>
              <a:gd name="connsiteX0" fmla="*/ 67246 w 288055"/>
              <a:gd name="connsiteY0" fmla="*/ 0 h 134502"/>
              <a:gd name="connsiteX1" fmla="*/ 0 w 288055"/>
              <a:gd name="connsiteY1" fmla="*/ 67247 h 134502"/>
              <a:gd name="connsiteX2" fmla="*/ 67246 w 288055"/>
              <a:gd name="connsiteY2" fmla="*/ 134503 h 134502"/>
              <a:gd name="connsiteX3" fmla="*/ 87459 w 288055"/>
              <a:gd name="connsiteY3" fmla="*/ 114300 h 134502"/>
              <a:gd name="connsiteX4" fmla="*/ 54693 w 288055"/>
              <a:gd name="connsiteY4" fmla="*/ 81534 h 134502"/>
              <a:gd name="connsiteX5" fmla="*/ 233363 w 288055"/>
              <a:gd name="connsiteY5" fmla="*/ 81534 h 134502"/>
              <a:gd name="connsiteX6" fmla="*/ 200596 w 288055"/>
              <a:gd name="connsiteY6" fmla="*/ 114300 h 134502"/>
              <a:gd name="connsiteX7" fmla="*/ 220809 w 288055"/>
              <a:gd name="connsiteY7" fmla="*/ 134503 h 134502"/>
              <a:gd name="connsiteX8" fmla="*/ 288055 w 288055"/>
              <a:gd name="connsiteY8" fmla="*/ 67247 h 134502"/>
              <a:gd name="connsiteX9" fmla="*/ 220809 w 288055"/>
              <a:gd name="connsiteY9" fmla="*/ 0 h 134502"/>
              <a:gd name="connsiteX10" fmla="*/ 200596 w 288055"/>
              <a:gd name="connsiteY10" fmla="*/ 20203 h 134502"/>
              <a:gd name="connsiteX11" fmla="*/ 233363 w 288055"/>
              <a:gd name="connsiteY11" fmla="*/ 52959 h 134502"/>
              <a:gd name="connsiteX12" fmla="*/ 54693 w 288055"/>
              <a:gd name="connsiteY12" fmla="*/ 52959 h 134502"/>
              <a:gd name="connsiteX13" fmla="*/ 87459 w 288055"/>
              <a:gd name="connsiteY13" fmla="*/ 20203 h 134502"/>
              <a:gd name="connsiteX14" fmla="*/ 67246 w 288055"/>
              <a:gd name="connsiteY14" fmla="*/ 0 h 13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8055" h="134502">
                <a:moveTo>
                  <a:pt x="67246" y="0"/>
                </a:moveTo>
                <a:lnTo>
                  <a:pt x="0" y="67247"/>
                </a:lnTo>
                <a:lnTo>
                  <a:pt x="67246" y="134503"/>
                </a:lnTo>
                <a:lnTo>
                  <a:pt x="87459" y="114300"/>
                </a:lnTo>
                <a:lnTo>
                  <a:pt x="54693" y="81534"/>
                </a:lnTo>
                <a:lnTo>
                  <a:pt x="233363" y="81534"/>
                </a:lnTo>
                <a:lnTo>
                  <a:pt x="200596" y="114300"/>
                </a:lnTo>
                <a:lnTo>
                  <a:pt x="220809" y="134503"/>
                </a:lnTo>
                <a:lnTo>
                  <a:pt x="288055" y="67247"/>
                </a:lnTo>
                <a:lnTo>
                  <a:pt x="220809" y="0"/>
                </a:lnTo>
                <a:lnTo>
                  <a:pt x="200596" y="20203"/>
                </a:lnTo>
                <a:lnTo>
                  <a:pt x="233363" y="52959"/>
                </a:lnTo>
                <a:lnTo>
                  <a:pt x="54693" y="52959"/>
                </a:lnTo>
                <a:lnTo>
                  <a:pt x="87459" y="20203"/>
                </a:lnTo>
                <a:lnTo>
                  <a:pt x="67246" y="0"/>
                </a:lnTo>
                <a:close/>
              </a:path>
            </a:pathLst>
          </a:custGeom>
          <a:solidFill>
            <a:srgbClr val="C00000"/>
          </a:solidFill>
          <a:ln w="19050" cap="flat">
            <a:solidFill>
              <a:srgbClr val="C00000"/>
            </a:solidFill>
            <a:prstDash val="solid"/>
            <a:miter/>
          </a:ln>
        </p:spPr>
        <p:txBody>
          <a:bodyPr rtlCol="0" anchor="ctr"/>
          <a:lstStyle/>
          <a:p>
            <a:endParaRPr lang="en-US"/>
          </a:p>
        </p:txBody>
      </p:sp>
      <p:sp>
        <p:nvSpPr>
          <p:cNvPr id="65" name="Graphic 6" descr="Graphic detailing COVID-19 Mitigation Measures: Vaccinations, Testing, Wearing Masks, Physical Distancing, Quarantining if sick">
            <a:extLst>
              <a:ext uri="{FF2B5EF4-FFF2-40B4-BE49-F238E27FC236}">
                <a16:creationId xmlns:a16="http://schemas.microsoft.com/office/drawing/2014/main" id="{167DBD77-FB50-43F8-915A-D000BF894DAA}"/>
              </a:ext>
            </a:extLst>
          </p:cNvPr>
          <p:cNvSpPr/>
          <p:nvPr/>
        </p:nvSpPr>
        <p:spPr>
          <a:xfrm>
            <a:off x="2437909" y="2499264"/>
            <a:ext cx="1018085" cy="856205"/>
          </a:xfrm>
          <a:custGeom>
            <a:avLst/>
            <a:gdLst>
              <a:gd name="connsiteX0" fmla="*/ 971809 w 1018085"/>
              <a:gd name="connsiteY0" fmla="*/ 786791 h 856205"/>
              <a:gd name="connsiteX1" fmla="*/ 971809 w 1018085"/>
              <a:gd name="connsiteY1" fmla="*/ 138918 h 856205"/>
              <a:gd name="connsiteX2" fmla="*/ 925533 w 1018085"/>
              <a:gd name="connsiteY2" fmla="*/ 138918 h 856205"/>
              <a:gd name="connsiteX3" fmla="*/ 925533 w 1018085"/>
              <a:gd name="connsiteY3" fmla="*/ 243040 h 856205"/>
              <a:gd name="connsiteX4" fmla="*/ 856118 w 1018085"/>
              <a:gd name="connsiteY4" fmla="*/ 243040 h 856205"/>
              <a:gd name="connsiteX5" fmla="*/ 856118 w 1018085"/>
              <a:gd name="connsiteY5" fmla="*/ 81072 h 856205"/>
              <a:gd name="connsiteX6" fmla="*/ 861902 w 1018085"/>
              <a:gd name="connsiteY6" fmla="*/ 45208 h 856205"/>
              <a:gd name="connsiteX7" fmla="*/ 879256 w 1018085"/>
              <a:gd name="connsiteY7" fmla="*/ 22069 h 856205"/>
              <a:gd name="connsiteX8" fmla="*/ 856118 w 1018085"/>
              <a:gd name="connsiteY8" fmla="*/ 88 h 856205"/>
              <a:gd name="connsiteX9" fmla="*/ 856118 w 1018085"/>
              <a:gd name="connsiteY9" fmla="*/ 88 h 856205"/>
              <a:gd name="connsiteX10" fmla="*/ 672168 w 1018085"/>
              <a:gd name="connsiteY10" fmla="*/ 88 h 856205"/>
              <a:gd name="connsiteX11" fmla="*/ 647873 w 1018085"/>
              <a:gd name="connsiteY11" fmla="*/ 22069 h 856205"/>
              <a:gd name="connsiteX12" fmla="*/ 665227 w 1018085"/>
              <a:gd name="connsiteY12" fmla="*/ 45208 h 856205"/>
              <a:gd name="connsiteX13" fmla="*/ 671011 w 1018085"/>
              <a:gd name="connsiteY13" fmla="*/ 81072 h 856205"/>
              <a:gd name="connsiteX14" fmla="*/ 671011 w 1018085"/>
              <a:gd name="connsiteY14" fmla="*/ 243040 h 856205"/>
              <a:gd name="connsiteX15" fmla="*/ 601596 w 1018085"/>
              <a:gd name="connsiteY15" fmla="*/ 243040 h 856205"/>
              <a:gd name="connsiteX16" fmla="*/ 601596 w 1018085"/>
              <a:gd name="connsiteY16" fmla="*/ 81072 h 856205"/>
              <a:gd name="connsiteX17" fmla="*/ 607381 w 1018085"/>
              <a:gd name="connsiteY17" fmla="*/ 45208 h 856205"/>
              <a:gd name="connsiteX18" fmla="*/ 624734 w 1018085"/>
              <a:gd name="connsiteY18" fmla="*/ 22069 h 856205"/>
              <a:gd name="connsiteX19" fmla="*/ 601596 w 1018085"/>
              <a:gd name="connsiteY19" fmla="*/ 88 h 856205"/>
              <a:gd name="connsiteX20" fmla="*/ 601596 w 1018085"/>
              <a:gd name="connsiteY20" fmla="*/ 88 h 856205"/>
              <a:gd name="connsiteX21" fmla="*/ 417647 w 1018085"/>
              <a:gd name="connsiteY21" fmla="*/ 88 h 856205"/>
              <a:gd name="connsiteX22" fmla="*/ 393351 w 1018085"/>
              <a:gd name="connsiteY22" fmla="*/ 22069 h 856205"/>
              <a:gd name="connsiteX23" fmla="*/ 410705 w 1018085"/>
              <a:gd name="connsiteY23" fmla="*/ 45208 h 856205"/>
              <a:gd name="connsiteX24" fmla="*/ 416490 w 1018085"/>
              <a:gd name="connsiteY24" fmla="*/ 81072 h 856205"/>
              <a:gd name="connsiteX25" fmla="*/ 416490 w 1018085"/>
              <a:gd name="connsiteY25" fmla="*/ 243040 h 856205"/>
              <a:gd name="connsiteX26" fmla="*/ 347075 w 1018085"/>
              <a:gd name="connsiteY26" fmla="*/ 243040 h 856205"/>
              <a:gd name="connsiteX27" fmla="*/ 347075 w 1018085"/>
              <a:gd name="connsiteY27" fmla="*/ 81072 h 856205"/>
              <a:gd name="connsiteX28" fmla="*/ 352859 w 1018085"/>
              <a:gd name="connsiteY28" fmla="*/ 45208 h 856205"/>
              <a:gd name="connsiteX29" fmla="*/ 370213 w 1018085"/>
              <a:gd name="connsiteY29" fmla="*/ 22069 h 856205"/>
              <a:gd name="connsiteX30" fmla="*/ 347075 w 1018085"/>
              <a:gd name="connsiteY30" fmla="*/ 88 h 856205"/>
              <a:gd name="connsiteX31" fmla="*/ 347075 w 1018085"/>
              <a:gd name="connsiteY31" fmla="*/ 88 h 856205"/>
              <a:gd name="connsiteX32" fmla="*/ 163125 w 1018085"/>
              <a:gd name="connsiteY32" fmla="*/ 88 h 856205"/>
              <a:gd name="connsiteX33" fmla="*/ 138830 w 1018085"/>
              <a:gd name="connsiteY33" fmla="*/ 22069 h 856205"/>
              <a:gd name="connsiteX34" fmla="*/ 156184 w 1018085"/>
              <a:gd name="connsiteY34" fmla="*/ 45208 h 856205"/>
              <a:gd name="connsiteX35" fmla="*/ 161968 w 1018085"/>
              <a:gd name="connsiteY35" fmla="*/ 81072 h 856205"/>
              <a:gd name="connsiteX36" fmla="*/ 161968 w 1018085"/>
              <a:gd name="connsiteY36" fmla="*/ 243040 h 856205"/>
              <a:gd name="connsiteX37" fmla="*/ 92553 w 1018085"/>
              <a:gd name="connsiteY37" fmla="*/ 243040 h 856205"/>
              <a:gd name="connsiteX38" fmla="*/ 92553 w 1018085"/>
              <a:gd name="connsiteY38" fmla="*/ 138918 h 856205"/>
              <a:gd name="connsiteX39" fmla="*/ 46277 w 1018085"/>
              <a:gd name="connsiteY39" fmla="*/ 138918 h 856205"/>
              <a:gd name="connsiteX40" fmla="*/ 46277 w 1018085"/>
              <a:gd name="connsiteY40" fmla="*/ 786791 h 856205"/>
              <a:gd name="connsiteX41" fmla="*/ 0 w 1018085"/>
              <a:gd name="connsiteY41" fmla="*/ 786791 h 856205"/>
              <a:gd name="connsiteX42" fmla="*/ 0 w 1018085"/>
              <a:gd name="connsiteY42" fmla="*/ 856206 h 856205"/>
              <a:gd name="connsiteX43" fmla="*/ 1018086 w 1018085"/>
              <a:gd name="connsiteY43" fmla="*/ 856206 h 856205"/>
              <a:gd name="connsiteX44" fmla="*/ 1018086 w 1018085"/>
              <a:gd name="connsiteY44" fmla="*/ 786791 h 856205"/>
              <a:gd name="connsiteX45" fmla="*/ 971809 w 1018085"/>
              <a:gd name="connsiteY45" fmla="*/ 786791 h 856205"/>
              <a:gd name="connsiteX46" fmla="*/ 813312 w 1018085"/>
              <a:gd name="connsiteY46" fmla="*/ 46365 h 856205"/>
              <a:gd name="connsiteX47" fmla="*/ 809841 w 1018085"/>
              <a:gd name="connsiteY47" fmla="*/ 81072 h 856205"/>
              <a:gd name="connsiteX48" fmla="*/ 809841 w 1018085"/>
              <a:gd name="connsiteY48" fmla="*/ 185194 h 856205"/>
              <a:gd name="connsiteX49" fmla="*/ 763564 w 1018085"/>
              <a:gd name="connsiteY49" fmla="*/ 173625 h 856205"/>
              <a:gd name="connsiteX50" fmla="*/ 717288 w 1018085"/>
              <a:gd name="connsiteY50" fmla="*/ 185194 h 856205"/>
              <a:gd name="connsiteX51" fmla="*/ 717288 w 1018085"/>
              <a:gd name="connsiteY51" fmla="*/ 81072 h 856205"/>
              <a:gd name="connsiteX52" fmla="*/ 713817 w 1018085"/>
              <a:gd name="connsiteY52" fmla="*/ 46365 h 856205"/>
              <a:gd name="connsiteX53" fmla="*/ 813312 w 1018085"/>
              <a:gd name="connsiteY53" fmla="*/ 46365 h 856205"/>
              <a:gd name="connsiteX54" fmla="*/ 558790 w 1018085"/>
              <a:gd name="connsiteY54" fmla="*/ 46365 h 856205"/>
              <a:gd name="connsiteX55" fmla="*/ 555320 w 1018085"/>
              <a:gd name="connsiteY55" fmla="*/ 81072 h 856205"/>
              <a:gd name="connsiteX56" fmla="*/ 555320 w 1018085"/>
              <a:gd name="connsiteY56" fmla="*/ 185194 h 856205"/>
              <a:gd name="connsiteX57" fmla="*/ 509043 w 1018085"/>
              <a:gd name="connsiteY57" fmla="*/ 173625 h 856205"/>
              <a:gd name="connsiteX58" fmla="*/ 462766 w 1018085"/>
              <a:gd name="connsiteY58" fmla="*/ 185194 h 856205"/>
              <a:gd name="connsiteX59" fmla="*/ 462766 w 1018085"/>
              <a:gd name="connsiteY59" fmla="*/ 81072 h 856205"/>
              <a:gd name="connsiteX60" fmla="*/ 459296 w 1018085"/>
              <a:gd name="connsiteY60" fmla="*/ 46365 h 856205"/>
              <a:gd name="connsiteX61" fmla="*/ 558790 w 1018085"/>
              <a:gd name="connsiteY61" fmla="*/ 46365 h 856205"/>
              <a:gd name="connsiteX62" fmla="*/ 304269 w 1018085"/>
              <a:gd name="connsiteY62" fmla="*/ 46365 h 856205"/>
              <a:gd name="connsiteX63" fmla="*/ 300798 w 1018085"/>
              <a:gd name="connsiteY63" fmla="*/ 81072 h 856205"/>
              <a:gd name="connsiteX64" fmla="*/ 300798 w 1018085"/>
              <a:gd name="connsiteY64" fmla="*/ 185194 h 856205"/>
              <a:gd name="connsiteX65" fmla="*/ 254521 w 1018085"/>
              <a:gd name="connsiteY65" fmla="*/ 173625 h 856205"/>
              <a:gd name="connsiteX66" fmla="*/ 208245 w 1018085"/>
              <a:gd name="connsiteY66" fmla="*/ 185194 h 856205"/>
              <a:gd name="connsiteX67" fmla="*/ 208245 w 1018085"/>
              <a:gd name="connsiteY67" fmla="*/ 81072 h 856205"/>
              <a:gd name="connsiteX68" fmla="*/ 204774 w 1018085"/>
              <a:gd name="connsiteY68" fmla="*/ 46365 h 856205"/>
              <a:gd name="connsiteX69" fmla="*/ 304269 w 1018085"/>
              <a:gd name="connsiteY69" fmla="*/ 46365 h 856205"/>
              <a:gd name="connsiteX70" fmla="*/ 925533 w 1018085"/>
              <a:gd name="connsiteY70" fmla="*/ 786791 h 856205"/>
              <a:gd name="connsiteX71" fmla="*/ 92553 w 1018085"/>
              <a:gd name="connsiteY71" fmla="*/ 786791 h 856205"/>
              <a:gd name="connsiteX72" fmla="*/ 92553 w 1018085"/>
              <a:gd name="connsiteY72" fmla="*/ 289317 h 856205"/>
              <a:gd name="connsiteX73" fmla="*/ 161968 w 1018085"/>
              <a:gd name="connsiteY73" fmla="*/ 289317 h 856205"/>
              <a:gd name="connsiteX74" fmla="*/ 161968 w 1018085"/>
              <a:gd name="connsiteY74" fmla="*/ 647961 h 856205"/>
              <a:gd name="connsiteX75" fmla="*/ 254521 w 1018085"/>
              <a:gd name="connsiteY75" fmla="*/ 740514 h 856205"/>
              <a:gd name="connsiteX76" fmla="*/ 347075 w 1018085"/>
              <a:gd name="connsiteY76" fmla="*/ 647961 h 856205"/>
              <a:gd name="connsiteX77" fmla="*/ 347075 w 1018085"/>
              <a:gd name="connsiteY77" fmla="*/ 289317 h 856205"/>
              <a:gd name="connsiteX78" fmla="*/ 416490 w 1018085"/>
              <a:gd name="connsiteY78" fmla="*/ 289317 h 856205"/>
              <a:gd name="connsiteX79" fmla="*/ 416490 w 1018085"/>
              <a:gd name="connsiteY79" fmla="*/ 647961 h 856205"/>
              <a:gd name="connsiteX80" fmla="*/ 509043 w 1018085"/>
              <a:gd name="connsiteY80" fmla="*/ 740514 h 856205"/>
              <a:gd name="connsiteX81" fmla="*/ 601596 w 1018085"/>
              <a:gd name="connsiteY81" fmla="*/ 647961 h 856205"/>
              <a:gd name="connsiteX82" fmla="*/ 601596 w 1018085"/>
              <a:gd name="connsiteY82" fmla="*/ 289317 h 856205"/>
              <a:gd name="connsiteX83" fmla="*/ 671011 w 1018085"/>
              <a:gd name="connsiteY83" fmla="*/ 289317 h 856205"/>
              <a:gd name="connsiteX84" fmla="*/ 671011 w 1018085"/>
              <a:gd name="connsiteY84" fmla="*/ 647961 h 856205"/>
              <a:gd name="connsiteX85" fmla="*/ 763564 w 1018085"/>
              <a:gd name="connsiteY85" fmla="*/ 740514 h 856205"/>
              <a:gd name="connsiteX86" fmla="*/ 856118 w 1018085"/>
              <a:gd name="connsiteY86" fmla="*/ 647961 h 856205"/>
              <a:gd name="connsiteX87" fmla="*/ 856118 w 1018085"/>
              <a:gd name="connsiteY87" fmla="*/ 289317 h 856205"/>
              <a:gd name="connsiteX88" fmla="*/ 925533 w 1018085"/>
              <a:gd name="connsiteY88" fmla="*/ 289317 h 856205"/>
              <a:gd name="connsiteX89" fmla="*/ 925533 w 1018085"/>
              <a:gd name="connsiteY89" fmla="*/ 786791 h 85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018085" h="856205">
                <a:moveTo>
                  <a:pt x="971809" y="786791"/>
                </a:moveTo>
                <a:lnTo>
                  <a:pt x="971809" y="138918"/>
                </a:lnTo>
                <a:lnTo>
                  <a:pt x="925533" y="138918"/>
                </a:lnTo>
                <a:lnTo>
                  <a:pt x="925533" y="243040"/>
                </a:lnTo>
                <a:lnTo>
                  <a:pt x="856118" y="243040"/>
                </a:lnTo>
                <a:lnTo>
                  <a:pt x="856118" y="81072"/>
                </a:lnTo>
                <a:cubicBezTo>
                  <a:pt x="856118" y="56777"/>
                  <a:pt x="860745" y="47522"/>
                  <a:pt x="861902" y="45208"/>
                </a:cubicBezTo>
                <a:cubicBezTo>
                  <a:pt x="872314" y="42894"/>
                  <a:pt x="879256" y="33639"/>
                  <a:pt x="879256" y="22069"/>
                </a:cubicBezTo>
                <a:cubicBezTo>
                  <a:pt x="879256" y="9343"/>
                  <a:pt x="868844" y="-1069"/>
                  <a:pt x="856118" y="88"/>
                </a:cubicBezTo>
                <a:lnTo>
                  <a:pt x="856118" y="88"/>
                </a:lnTo>
                <a:lnTo>
                  <a:pt x="672168" y="88"/>
                </a:lnTo>
                <a:cubicBezTo>
                  <a:pt x="659442" y="-1069"/>
                  <a:pt x="649030" y="9343"/>
                  <a:pt x="647873" y="22069"/>
                </a:cubicBezTo>
                <a:cubicBezTo>
                  <a:pt x="647873" y="32482"/>
                  <a:pt x="654814" y="41737"/>
                  <a:pt x="665227" y="45208"/>
                </a:cubicBezTo>
                <a:cubicBezTo>
                  <a:pt x="666383" y="47522"/>
                  <a:pt x="671011" y="56777"/>
                  <a:pt x="671011" y="81072"/>
                </a:cubicBezTo>
                <a:lnTo>
                  <a:pt x="671011" y="243040"/>
                </a:lnTo>
                <a:lnTo>
                  <a:pt x="601596" y="243040"/>
                </a:lnTo>
                <a:lnTo>
                  <a:pt x="601596" y="81072"/>
                </a:lnTo>
                <a:cubicBezTo>
                  <a:pt x="601596" y="56777"/>
                  <a:pt x="606224" y="47522"/>
                  <a:pt x="607381" y="45208"/>
                </a:cubicBezTo>
                <a:cubicBezTo>
                  <a:pt x="617793" y="42894"/>
                  <a:pt x="624734" y="33639"/>
                  <a:pt x="624734" y="22069"/>
                </a:cubicBezTo>
                <a:cubicBezTo>
                  <a:pt x="624734" y="9343"/>
                  <a:pt x="614322" y="-1069"/>
                  <a:pt x="601596" y="88"/>
                </a:cubicBezTo>
                <a:lnTo>
                  <a:pt x="601596" y="88"/>
                </a:lnTo>
                <a:lnTo>
                  <a:pt x="417647" y="88"/>
                </a:lnTo>
                <a:cubicBezTo>
                  <a:pt x="404920" y="-1069"/>
                  <a:pt x="394508" y="9343"/>
                  <a:pt x="393351" y="22069"/>
                </a:cubicBezTo>
                <a:cubicBezTo>
                  <a:pt x="393351" y="32482"/>
                  <a:pt x="400293" y="41737"/>
                  <a:pt x="410705" y="45208"/>
                </a:cubicBezTo>
                <a:cubicBezTo>
                  <a:pt x="411862" y="47522"/>
                  <a:pt x="416490" y="56777"/>
                  <a:pt x="416490" y="81072"/>
                </a:cubicBezTo>
                <a:lnTo>
                  <a:pt x="416490" y="243040"/>
                </a:lnTo>
                <a:lnTo>
                  <a:pt x="347075" y="243040"/>
                </a:lnTo>
                <a:lnTo>
                  <a:pt x="347075" y="81072"/>
                </a:lnTo>
                <a:cubicBezTo>
                  <a:pt x="347075" y="56777"/>
                  <a:pt x="351702" y="47522"/>
                  <a:pt x="352859" y="45208"/>
                </a:cubicBezTo>
                <a:cubicBezTo>
                  <a:pt x="363272" y="42894"/>
                  <a:pt x="370213" y="33639"/>
                  <a:pt x="370213" y="22069"/>
                </a:cubicBezTo>
                <a:cubicBezTo>
                  <a:pt x="370213" y="9343"/>
                  <a:pt x="359801" y="-1069"/>
                  <a:pt x="347075" y="88"/>
                </a:cubicBezTo>
                <a:lnTo>
                  <a:pt x="347075" y="88"/>
                </a:lnTo>
                <a:lnTo>
                  <a:pt x="163125" y="88"/>
                </a:lnTo>
                <a:cubicBezTo>
                  <a:pt x="150399" y="-1069"/>
                  <a:pt x="139987" y="9343"/>
                  <a:pt x="138830" y="22069"/>
                </a:cubicBezTo>
                <a:cubicBezTo>
                  <a:pt x="138830" y="32482"/>
                  <a:pt x="145771" y="41737"/>
                  <a:pt x="156184" y="45208"/>
                </a:cubicBezTo>
                <a:cubicBezTo>
                  <a:pt x="157341" y="47522"/>
                  <a:pt x="161968" y="56777"/>
                  <a:pt x="161968" y="81072"/>
                </a:cubicBezTo>
                <a:lnTo>
                  <a:pt x="161968" y="243040"/>
                </a:lnTo>
                <a:lnTo>
                  <a:pt x="92553" y="243040"/>
                </a:lnTo>
                <a:lnTo>
                  <a:pt x="92553" y="138918"/>
                </a:lnTo>
                <a:lnTo>
                  <a:pt x="46277" y="138918"/>
                </a:lnTo>
                <a:lnTo>
                  <a:pt x="46277" y="786791"/>
                </a:lnTo>
                <a:lnTo>
                  <a:pt x="0" y="786791"/>
                </a:lnTo>
                <a:lnTo>
                  <a:pt x="0" y="856206"/>
                </a:lnTo>
                <a:lnTo>
                  <a:pt x="1018086" y="856206"/>
                </a:lnTo>
                <a:lnTo>
                  <a:pt x="1018086" y="786791"/>
                </a:lnTo>
                <a:lnTo>
                  <a:pt x="971809" y="786791"/>
                </a:lnTo>
                <a:close/>
                <a:moveTo>
                  <a:pt x="813312" y="46365"/>
                </a:moveTo>
                <a:cubicBezTo>
                  <a:pt x="810998" y="55620"/>
                  <a:pt x="809841" y="67189"/>
                  <a:pt x="809841" y="81072"/>
                </a:cubicBezTo>
                <a:lnTo>
                  <a:pt x="809841" y="185194"/>
                </a:lnTo>
                <a:cubicBezTo>
                  <a:pt x="809841" y="185194"/>
                  <a:pt x="786703" y="173625"/>
                  <a:pt x="763564" y="173625"/>
                </a:cubicBezTo>
                <a:cubicBezTo>
                  <a:pt x="740426" y="173625"/>
                  <a:pt x="717288" y="185194"/>
                  <a:pt x="717288" y="185194"/>
                </a:cubicBezTo>
                <a:lnTo>
                  <a:pt x="717288" y="81072"/>
                </a:lnTo>
                <a:cubicBezTo>
                  <a:pt x="717288" y="67189"/>
                  <a:pt x="716131" y="55620"/>
                  <a:pt x="713817" y="46365"/>
                </a:cubicBezTo>
                <a:lnTo>
                  <a:pt x="813312" y="46365"/>
                </a:lnTo>
                <a:close/>
                <a:moveTo>
                  <a:pt x="558790" y="46365"/>
                </a:moveTo>
                <a:cubicBezTo>
                  <a:pt x="556476" y="55620"/>
                  <a:pt x="555320" y="67189"/>
                  <a:pt x="555320" y="81072"/>
                </a:cubicBezTo>
                <a:lnTo>
                  <a:pt x="555320" y="185194"/>
                </a:lnTo>
                <a:cubicBezTo>
                  <a:pt x="555320" y="185194"/>
                  <a:pt x="532181" y="173625"/>
                  <a:pt x="509043" y="173625"/>
                </a:cubicBezTo>
                <a:cubicBezTo>
                  <a:pt x="485905" y="173625"/>
                  <a:pt x="462766" y="185194"/>
                  <a:pt x="462766" y="185194"/>
                </a:cubicBezTo>
                <a:lnTo>
                  <a:pt x="462766" y="81072"/>
                </a:lnTo>
                <a:cubicBezTo>
                  <a:pt x="462766" y="67189"/>
                  <a:pt x="461609" y="55620"/>
                  <a:pt x="459296" y="46365"/>
                </a:cubicBezTo>
                <a:lnTo>
                  <a:pt x="558790" y="46365"/>
                </a:lnTo>
                <a:close/>
                <a:moveTo>
                  <a:pt x="304269" y="46365"/>
                </a:moveTo>
                <a:cubicBezTo>
                  <a:pt x="301955" y="55620"/>
                  <a:pt x="300798" y="67189"/>
                  <a:pt x="300798" y="81072"/>
                </a:cubicBezTo>
                <a:lnTo>
                  <a:pt x="300798" y="185194"/>
                </a:lnTo>
                <a:cubicBezTo>
                  <a:pt x="300798" y="185194"/>
                  <a:pt x="277660" y="173625"/>
                  <a:pt x="254521" y="173625"/>
                </a:cubicBezTo>
                <a:cubicBezTo>
                  <a:pt x="231383" y="173625"/>
                  <a:pt x="208245" y="185194"/>
                  <a:pt x="208245" y="185194"/>
                </a:cubicBezTo>
                <a:lnTo>
                  <a:pt x="208245" y="81072"/>
                </a:lnTo>
                <a:cubicBezTo>
                  <a:pt x="208245" y="67189"/>
                  <a:pt x="207088" y="55620"/>
                  <a:pt x="204774" y="46365"/>
                </a:cubicBezTo>
                <a:lnTo>
                  <a:pt x="304269" y="46365"/>
                </a:lnTo>
                <a:close/>
                <a:moveTo>
                  <a:pt x="925533" y="786791"/>
                </a:moveTo>
                <a:lnTo>
                  <a:pt x="92553" y="786791"/>
                </a:lnTo>
                <a:lnTo>
                  <a:pt x="92553" y="289317"/>
                </a:lnTo>
                <a:lnTo>
                  <a:pt x="161968" y="289317"/>
                </a:lnTo>
                <a:lnTo>
                  <a:pt x="161968" y="647961"/>
                </a:lnTo>
                <a:cubicBezTo>
                  <a:pt x="161968" y="698865"/>
                  <a:pt x="203617" y="740514"/>
                  <a:pt x="254521" y="740514"/>
                </a:cubicBezTo>
                <a:cubicBezTo>
                  <a:pt x="305426" y="740514"/>
                  <a:pt x="347075" y="698865"/>
                  <a:pt x="347075" y="647961"/>
                </a:cubicBezTo>
                <a:lnTo>
                  <a:pt x="347075" y="289317"/>
                </a:lnTo>
                <a:lnTo>
                  <a:pt x="416490" y="289317"/>
                </a:lnTo>
                <a:lnTo>
                  <a:pt x="416490" y="647961"/>
                </a:lnTo>
                <a:cubicBezTo>
                  <a:pt x="416490" y="698865"/>
                  <a:pt x="458139" y="740514"/>
                  <a:pt x="509043" y="740514"/>
                </a:cubicBezTo>
                <a:cubicBezTo>
                  <a:pt x="559947" y="740514"/>
                  <a:pt x="601596" y="698865"/>
                  <a:pt x="601596" y="647961"/>
                </a:cubicBezTo>
                <a:lnTo>
                  <a:pt x="601596" y="289317"/>
                </a:lnTo>
                <a:lnTo>
                  <a:pt x="671011" y="289317"/>
                </a:lnTo>
                <a:lnTo>
                  <a:pt x="671011" y="647961"/>
                </a:lnTo>
                <a:cubicBezTo>
                  <a:pt x="671011" y="698865"/>
                  <a:pt x="712660" y="740514"/>
                  <a:pt x="763564" y="740514"/>
                </a:cubicBezTo>
                <a:cubicBezTo>
                  <a:pt x="814469" y="740514"/>
                  <a:pt x="856118" y="698865"/>
                  <a:pt x="856118" y="647961"/>
                </a:cubicBezTo>
                <a:lnTo>
                  <a:pt x="856118" y="289317"/>
                </a:lnTo>
                <a:lnTo>
                  <a:pt x="925533" y="289317"/>
                </a:lnTo>
                <a:lnTo>
                  <a:pt x="925533" y="786791"/>
                </a:lnTo>
                <a:close/>
              </a:path>
            </a:pathLst>
          </a:custGeom>
          <a:solidFill>
            <a:srgbClr val="C00000"/>
          </a:solidFill>
          <a:ln w="11509" cap="flat">
            <a:noFill/>
            <a:prstDash val="solid"/>
            <a:miter/>
          </a:ln>
        </p:spPr>
        <p:txBody>
          <a:bodyPr rtlCol="0" anchor="ctr"/>
          <a:lstStyle/>
          <a:p>
            <a:endParaRPr lang="en-US"/>
          </a:p>
        </p:txBody>
      </p:sp>
      <p:sp>
        <p:nvSpPr>
          <p:cNvPr id="8" name="TextBox 7" descr="Graphic detailing COVID-19 Mitigation Measures: Vaccinations, Testing, Wearing Masks, Physical Distancing, Quarantining if sick">
            <a:extLst>
              <a:ext uri="{FF2B5EF4-FFF2-40B4-BE49-F238E27FC236}">
                <a16:creationId xmlns:a16="http://schemas.microsoft.com/office/drawing/2014/main" id="{6A730C34-7A28-429C-9454-5E3E75D6C9F9}"/>
              </a:ext>
            </a:extLst>
          </p:cNvPr>
          <p:cNvSpPr txBox="1"/>
          <p:nvPr/>
        </p:nvSpPr>
        <p:spPr>
          <a:xfrm>
            <a:off x="254676" y="3352572"/>
            <a:ext cx="1752600" cy="646331"/>
          </a:xfrm>
          <a:prstGeom prst="rect">
            <a:avLst/>
          </a:prstGeom>
          <a:noFill/>
        </p:spPr>
        <p:txBody>
          <a:bodyPr wrap="square" lIns="91440" tIns="45720" rIns="91440" bIns="45720" rtlCol="0" anchor="t">
            <a:spAutoFit/>
          </a:bodyPr>
          <a:lstStyle/>
          <a:p>
            <a:pPr algn="ctr"/>
            <a:r>
              <a:rPr lang="en-US" b="1"/>
              <a:t>Get the vaccine &amp; booster</a:t>
            </a:r>
          </a:p>
        </p:txBody>
      </p:sp>
      <p:sp>
        <p:nvSpPr>
          <p:cNvPr id="9" name="TextBox 8" descr="Graphic detailing COVID-19 Mitigation Measures: Vaccinations, Testing, Wearing Masks, Physical Distancing, Quarantining if sick">
            <a:extLst>
              <a:ext uri="{FF2B5EF4-FFF2-40B4-BE49-F238E27FC236}">
                <a16:creationId xmlns:a16="http://schemas.microsoft.com/office/drawing/2014/main" id="{255F59DC-882F-44FC-A042-308955ECB2D3}"/>
              </a:ext>
            </a:extLst>
          </p:cNvPr>
          <p:cNvSpPr txBox="1"/>
          <p:nvPr/>
        </p:nvSpPr>
        <p:spPr>
          <a:xfrm>
            <a:off x="270829" y="5010092"/>
            <a:ext cx="1752600" cy="369332"/>
          </a:xfrm>
          <a:prstGeom prst="rect">
            <a:avLst/>
          </a:prstGeom>
          <a:noFill/>
        </p:spPr>
        <p:txBody>
          <a:bodyPr wrap="square" lIns="91440" tIns="45720" rIns="91440" bIns="45720" rtlCol="0" anchor="t">
            <a:spAutoFit/>
          </a:bodyPr>
          <a:lstStyle/>
          <a:p>
            <a:pPr algn="ctr"/>
            <a:r>
              <a:rPr lang="en-US" b="1"/>
              <a:t>Mask up</a:t>
            </a:r>
          </a:p>
        </p:txBody>
      </p:sp>
      <p:sp>
        <p:nvSpPr>
          <p:cNvPr id="10" name="TextBox 9" descr="Graphic detailing COVID-19 Mitigation Measures: Vaccinations, Testing, Wearing Masks, Physical Distancing, Quarantining if sick">
            <a:extLst>
              <a:ext uri="{FF2B5EF4-FFF2-40B4-BE49-F238E27FC236}">
                <a16:creationId xmlns:a16="http://schemas.microsoft.com/office/drawing/2014/main" id="{340DE4FD-2D4F-474B-A51A-53427032924C}"/>
              </a:ext>
            </a:extLst>
          </p:cNvPr>
          <p:cNvSpPr txBox="1"/>
          <p:nvPr/>
        </p:nvSpPr>
        <p:spPr>
          <a:xfrm>
            <a:off x="2071976" y="5018138"/>
            <a:ext cx="1981079" cy="646331"/>
          </a:xfrm>
          <a:prstGeom prst="rect">
            <a:avLst/>
          </a:prstGeom>
          <a:noFill/>
        </p:spPr>
        <p:txBody>
          <a:bodyPr wrap="square" lIns="91440" tIns="45720" rIns="91440" bIns="45720" rtlCol="0" anchor="t">
            <a:spAutoFit/>
          </a:bodyPr>
          <a:lstStyle/>
          <a:p>
            <a:pPr algn="ctr"/>
            <a:r>
              <a:rPr lang="en-US" b="1">
                <a:latin typeface="Calibri"/>
                <a:cs typeface="Calibri"/>
              </a:rPr>
              <a:t>Follow physical distance</a:t>
            </a:r>
            <a:endParaRPr lang="en-US" b="1">
              <a:latin typeface="Calibri" panose="020F0502020204030204" pitchFamily="34" charset="0"/>
              <a:cs typeface="Calibri" panose="020F0502020204030204" pitchFamily="34" charset="0"/>
            </a:endParaRPr>
          </a:p>
        </p:txBody>
      </p:sp>
      <p:sp>
        <p:nvSpPr>
          <p:cNvPr id="11" name="TextBox 10" descr="Graphic detailing COVID-19 Mitigation Measures: Vaccinations, Testing, Wearing Masks, Physical Distancing, Quarantining if sick">
            <a:extLst>
              <a:ext uri="{FF2B5EF4-FFF2-40B4-BE49-F238E27FC236}">
                <a16:creationId xmlns:a16="http://schemas.microsoft.com/office/drawing/2014/main" id="{129F2BFF-E2A4-4DB4-A190-804936C1587A}"/>
              </a:ext>
            </a:extLst>
          </p:cNvPr>
          <p:cNvSpPr txBox="1"/>
          <p:nvPr/>
        </p:nvSpPr>
        <p:spPr>
          <a:xfrm>
            <a:off x="2069073" y="3461871"/>
            <a:ext cx="1752600" cy="369332"/>
          </a:xfrm>
          <a:prstGeom prst="rect">
            <a:avLst/>
          </a:prstGeom>
          <a:noFill/>
        </p:spPr>
        <p:txBody>
          <a:bodyPr wrap="square" lIns="91440" tIns="45720" rIns="91440" bIns="45720" rtlCol="0" anchor="t">
            <a:spAutoFit/>
          </a:bodyPr>
          <a:lstStyle/>
          <a:p>
            <a:pPr algn="ctr"/>
            <a:r>
              <a:rPr lang="en-US" b="1"/>
              <a:t>Get tested</a:t>
            </a:r>
          </a:p>
        </p:txBody>
      </p:sp>
      <p:sp>
        <p:nvSpPr>
          <p:cNvPr id="66" name="Graphic 11" descr="Graphic detailing COVID-19 Mitigation Measures: Vaccinations, Testing, Wearing Masks, Physical Distancing, Quarantining if sick">
            <a:extLst>
              <a:ext uri="{FF2B5EF4-FFF2-40B4-BE49-F238E27FC236}">
                <a16:creationId xmlns:a16="http://schemas.microsoft.com/office/drawing/2014/main" id="{41B7B4AF-95F3-4F46-B160-F20898E34AF6}"/>
              </a:ext>
            </a:extLst>
          </p:cNvPr>
          <p:cNvSpPr/>
          <p:nvPr/>
        </p:nvSpPr>
        <p:spPr>
          <a:xfrm>
            <a:off x="1574874" y="5616974"/>
            <a:ext cx="1070538" cy="583930"/>
          </a:xfrm>
          <a:custGeom>
            <a:avLst/>
            <a:gdLst>
              <a:gd name="connsiteX0" fmla="*/ 1034043 w 1070538"/>
              <a:gd name="connsiteY0" fmla="*/ 182478 h 583930"/>
              <a:gd name="connsiteX1" fmla="*/ 997547 w 1070538"/>
              <a:gd name="connsiteY1" fmla="*/ 218974 h 583930"/>
              <a:gd name="connsiteX2" fmla="*/ 997547 w 1070538"/>
              <a:gd name="connsiteY2" fmla="*/ 389287 h 583930"/>
              <a:gd name="connsiteX3" fmla="*/ 900225 w 1070538"/>
              <a:gd name="connsiteY3" fmla="*/ 291965 h 583930"/>
              <a:gd name="connsiteX4" fmla="*/ 347925 w 1070538"/>
              <a:gd name="connsiteY4" fmla="*/ 291965 h 583930"/>
              <a:gd name="connsiteX5" fmla="*/ 352791 w 1070538"/>
              <a:gd name="connsiteY5" fmla="*/ 267635 h 583930"/>
              <a:gd name="connsiteX6" fmla="*/ 279800 w 1070538"/>
              <a:gd name="connsiteY6" fmla="*/ 194643 h 583930"/>
              <a:gd name="connsiteX7" fmla="*/ 145983 w 1070538"/>
              <a:gd name="connsiteY7" fmla="*/ 194643 h 583930"/>
              <a:gd name="connsiteX8" fmla="*/ 72991 w 1070538"/>
              <a:gd name="connsiteY8" fmla="*/ 267635 h 583930"/>
              <a:gd name="connsiteX9" fmla="*/ 72991 w 1070538"/>
              <a:gd name="connsiteY9" fmla="*/ 36496 h 583930"/>
              <a:gd name="connsiteX10" fmla="*/ 36496 w 1070538"/>
              <a:gd name="connsiteY10" fmla="*/ 0 h 583930"/>
              <a:gd name="connsiteX11" fmla="*/ 0 w 1070538"/>
              <a:gd name="connsiteY11" fmla="*/ 36496 h 583930"/>
              <a:gd name="connsiteX12" fmla="*/ 0 w 1070538"/>
              <a:gd name="connsiteY12" fmla="*/ 583930 h 583930"/>
              <a:gd name="connsiteX13" fmla="*/ 72991 w 1070538"/>
              <a:gd name="connsiteY13" fmla="*/ 583930 h 583930"/>
              <a:gd name="connsiteX14" fmla="*/ 72991 w 1070538"/>
              <a:gd name="connsiteY14" fmla="*/ 462278 h 583930"/>
              <a:gd name="connsiteX15" fmla="*/ 997547 w 1070538"/>
              <a:gd name="connsiteY15" fmla="*/ 462278 h 583930"/>
              <a:gd name="connsiteX16" fmla="*/ 997547 w 1070538"/>
              <a:gd name="connsiteY16" fmla="*/ 583930 h 583930"/>
              <a:gd name="connsiteX17" fmla="*/ 1070538 w 1070538"/>
              <a:gd name="connsiteY17" fmla="*/ 583930 h 583930"/>
              <a:gd name="connsiteX18" fmla="*/ 1070538 w 1070538"/>
              <a:gd name="connsiteY18" fmla="*/ 218974 h 583930"/>
              <a:gd name="connsiteX19" fmla="*/ 1034043 w 1070538"/>
              <a:gd name="connsiteY19" fmla="*/ 182478 h 583930"/>
              <a:gd name="connsiteX20" fmla="*/ 145983 w 1070538"/>
              <a:gd name="connsiteY20" fmla="*/ 243304 h 583930"/>
              <a:gd name="connsiteX21" fmla="*/ 279800 w 1070538"/>
              <a:gd name="connsiteY21" fmla="*/ 243304 h 583930"/>
              <a:gd name="connsiteX22" fmla="*/ 304130 w 1070538"/>
              <a:gd name="connsiteY22" fmla="*/ 267635 h 583930"/>
              <a:gd name="connsiteX23" fmla="*/ 279800 w 1070538"/>
              <a:gd name="connsiteY23" fmla="*/ 291965 h 583930"/>
              <a:gd name="connsiteX24" fmla="*/ 145983 w 1070538"/>
              <a:gd name="connsiteY24" fmla="*/ 291965 h 583930"/>
              <a:gd name="connsiteX25" fmla="*/ 121652 w 1070538"/>
              <a:gd name="connsiteY25" fmla="*/ 267635 h 583930"/>
              <a:gd name="connsiteX26" fmla="*/ 145983 w 1070538"/>
              <a:gd name="connsiteY26" fmla="*/ 243304 h 583930"/>
              <a:gd name="connsiteX27" fmla="*/ 72991 w 1070538"/>
              <a:gd name="connsiteY27" fmla="*/ 389287 h 583930"/>
              <a:gd name="connsiteX28" fmla="*/ 72991 w 1070538"/>
              <a:gd name="connsiteY28" fmla="*/ 340626 h 583930"/>
              <a:gd name="connsiteX29" fmla="*/ 900225 w 1070538"/>
              <a:gd name="connsiteY29" fmla="*/ 340626 h 583930"/>
              <a:gd name="connsiteX30" fmla="*/ 948886 w 1070538"/>
              <a:gd name="connsiteY30" fmla="*/ 389287 h 583930"/>
              <a:gd name="connsiteX31" fmla="*/ 72991 w 1070538"/>
              <a:gd name="connsiteY31" fmla="*/ 389287 h 583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70538" h="583930">
                <a:moveTo>
                  <a:pt x="1034043" y="182478"/>
                </a:moveTo>
                <a:cubicBezTo>
                  <a:pt x="1013362" y="182478"/>
                  <a:pt x="997547" y="198293"/>
                  <a:pt x="997547" y="218974"/>
                </a:cubicBezTo>
                <a:lnTo>
                  <a:pt x="997547" y="389287"/>
                </a:lnTo>
                <a:cubicBezTo>
                  <a:pt x="997547" y="335760"/>
                  <a:pt x="953752" y="291965"/>
                  <a:pt x="900225" y="291965"/>
                </a:cubicBezTo>
                <a:lnTo>
                  <a:pt x="347925" y="291965"/>
                </a:lnTo>
                <a:cubicBezTo>
                  <a:pt x="350358" y="284666"/>
                  <a:pt x="352791" y="276150"/>
                  <a:pt x="352791" y="267635"/>
                </a:cubicBezTo>
                <a:cubicBezTo>
                  <a:pt x="352791" y="227489"/>
                  <a:pt x="319945" y="194643"/>
                  <a:pt x="279800" y="194643"/>
                </a:cubicBezTo>
                <a:lnTo>
                  <a:pt x="145983" y="194643"/>
                </a:lnTo>
                <a:cubicBezTo>
                  <a:pt x="105837" y="194643"/>
                  <a:pt x="72991" y="227489"/>
                  <a:pt x="72991" y="267635"/>
                </a:cubicBezTo>
                <a:lnTo>
                  <a:pt x="72991" y="36496"/>
                </a:lnTo>
                <a:cubicBezTo>
                  <a:pt x="72991" y="15815"/>
                  <a:pt x="57176" y="0"/>
                  <a:pt x="36496" y="0"/>
                </a:cubicBezTo>
                <a:cubicBezTo>
                  <a:pt x="15815" y="0"/>
                  <a:pt x="0" y="15815"/>
                  <a:pt x="0" y="36496"/>
                </a:cubicBezTo>
                <a:lnTo>
                  <a:pt x="0" y="583930"/>
                </a:lnTo>
                <a:lnTo>
                  <a:pt x="72991" y="583930"/>
                </a:lnTo>
                <a:lnTo>
                  <a:pt x="72991" y="462278"/>
                </a:lnTo>
                <a:lnTo>
                  <a:pt x="997547" y="462278"/>
                </a:lnTo>
                <a:lnTo>
                  <a:pt x="997547" y="583930"/>
                </a:lnTo>
                <a:lnTo>
                  <a:pt x="1070538" y="583930"/>
                </a:lnTo>
                <a:lnTo>
                  <a:pt x="1070538" y="218974"/>
                </a:lnTo>
                <a:cubicBezTo>
                  <a:pt x="1070538" y="198293"/>
                  <a:pt x="1054724" y="182478"/>
                  <a:pt x="1034043" y="182478"/>
                </a:cubicBezTo>
                <a:close/>
                <a:moveTo>
                  <a:pt x="145983" y="243304"/>
                </a:moveTo>
                <a:lnTo>
                  <a:pt x="279800" y="243304"/>
                </a:lnTo>
                <a:cubicBezTo>
                  <a:pt x="293182" y="243304"/>
                  <a:pt x="304130" y="254253"/>
                  <a:pt x="304130" y="267635"/>
                </a:cubicBezTo>
                <a:cubicBezTo>
                  <a:pt x="304130" y="281016"/>
                  <a:pt x="293182" y="291965"/>
                  <a:pt x="279800" y="291965"/>
                </a:cubicBezTo>
                <a:lnTo>
                  <a:pt x="145983" y="291965"/>
                </a:lnTo>
                <a:cubicBezTo>
                  <a:pt x="132601" y="291965"/>
                  <a:pt x="121652" y="281016"/>
                  <a:pt x="121652" y="267635"/>
                </a:cubicBezTo>
                <a:cubicBezTo>
                  <a:pt x="121652" y="254253"/>
                  <a:pt x="132601" y="243304"/>
                  <a:pt x="145983" y="243304"/>
                </a:cubicBezTo>
                <a:close/>
                <a:moveTo>
                  <a:pt x="72991" y="389287"/>
                </a:moveTo>
                <a:lnTo>
                  <a:pt x="72991" y="340626"/>
                </a:lnTo>
                <a:lnTo>
                  <a:pt x="900225" y="340626"/>
                </a:lnTo>
                <a:cubicBezTo>
                  <a:pt x="926989" y="340626"/>
                  <a:pt x="948886" y="362523"/>
                  <a:pt x="948886" y="389287"/>
                </a:cubicBezTo>
                <a:lnTo>
                  <a:pt x="72991" y="389287"/>
                </a:lnTo>
                <a:close/>
              </a:path>
            </a:pathLst>
          </a:custGeom>
          <a:solidFill>
            <a:srgbClr val="C00000"/>
          </a:solidFill>
          <a:ln w="12700" cap="flat">
            <a:solidFill>
              <a:srgbClr val="C00000"/>
            </a:solidFill>
            <a:prstDash val="solid"/>
            <a:miter/>
          </a:ln>
        </p:spPr>
        <p:txBody>
          <a:bodyPr rtlCol="0" anchor="ctr"/>
          <a:lstStyle/>
          <a:p>
            <a:endParaRPr lang="en-US"/>
          </a:p>
        </p:txBody>
      </p:sp>
      <p:sp>
        <p:nvSpPr>
          <p:cNvPr id="13" name="TextBox 12" descr="Graphic detailing COVID-19 Mitigation Measures: Vaccinations, Testing, Wearing Masks, Physical Distancing, Quarantining if sick">
            <a:extLst>
              <a:ext uri="{FF2B5EF4-FFF2-40B4-BE49-F238E27FC236}">
                <a16:creationId xmlns:a16="http://schemas.microsoft.com/office/drawing/2014/main" id="{2FA5DE68-6E43-4371-BA52-D36E21C15746}"/>
              </a:ext>
            </a:extLst>
          </p:cNvPr>
          <p:cNvSpPr txBox="1"/>
          <p:nvPr/>
        </p:nvSpPr>
        <p:spPr>
          <a:xfrm>
            <a:off x="1070376" y="6235542"/>
            <a:ext cx="2060713" cy="369332"/>
          </a:xfrm>
          <a:prstGeom prst="rect">
            <a:avLst/>
          </a:prstGeom>
          <a:noFill/>
        </p:spPr>
        <p:txBody>
          <a:bodyPr wrap="square" lIns="91440" tIns="45720" rIns="91440" bIns="45720" rtlCol="0" anchor="t">
            <a:spAutoFit/>
          </a:bodyPr>
          <a:lstStyle/>
          <a:p>
            <a:pPr algn="ctr"/>
            <a:r>
              <a:rPr lang="en-US" b="1"/>
              <a:t>Quarantine</a:t>
            </a:r>
            <a:endParaRPr lang="en-US" b="1">
              <a:cs typeface="Calibri"/>
            </a:endParaRPr>
          </a:p>
        </p:txBody>
      </p:sp>
      <p:sp>
        <p:nvSpPr>
          <p:cNvPr id="17" name="TextBox 16">
            <a:extLst>
              <a:ext uri="{FF2B5EF4-FFF2-40B4-BE49-F238E27FC236}">
                <a16:creationId xmlns:a16="http://schemas.microsoft.com/office/drawing/2014/main" id="{E0A15CC7-4715-4AE3-A2E6-5042FA45753B}"/>
              </a:ext>
            </a:extLst>
          </p:cNvPr>
          <p:cNvSpPr txBox="1"/>
          <p:nvPr/>
        </p:nvSpPr>
        <p:spPr>
          <a:xfrm>
            <a:off x="6497046" y="4797323"/>
            <a:ext cx="2518506" cy="646331"/>
          </a:xfrm>
          <a:prstGeom prst="rect">
            <a:avLst/>
          </a:prstGeom>
          <a:noFill/>
        </p:spPr>
        <p:txBody>
          <a:bodyPr wrap="square" lIns="91440" tIns="45720" rIns="91440" bIns="45720" rtlCol="0" anchor="t">
            <a:spAutoFit/>
          </a:bodyPr>
          <a:lstStyle/>
          <a:p>
            <a:pPr algn="ctr"/>
            <a:r>
              <a:rPr lang="en-US" b="1"/>
              <a:t>Connect to mental health &amp; social services</a:t>
            </a:r>
          </a:p>
        </p:txBody>
      </p:sp>
      <p:graphicFrame>
        <p:nvGraphicFramePr>
          <p:cNvPr id="20" name="Table 20" descr="Graphic detailing COVID-19 Mitigation Measures: Vaccinations, Testing, Wearing Masks, Physical Distancing, Quarantining if sick">
            <a:extLst>
              <a:ext uri="{FF2B5EF4-FFF2-40B4-BE49-F238E27FC236}">
                <a16:creationId xmlns:a16="http://schemas.microsoft.com/office/drawing/2014/main" id="{5D787627-A05D-468F-BC74-6BD8DA94706C}"/>
              </a:ext>
            </a:extLst>
          </p:cNvPr>
          <p:cNvGraphicFramePr>
            <a:graphicFrameLocks noGrp="1"/>
          </p:cNvGraphicFramePr>
          <p:nvPr>
            <p:extLst>
              <p:ext uri="{D42A27DB-BD31-4B8C-83A1-F6EECF244321}">
                <p14:modId xmlns:p14="http://schemas.microsoft.com/office/powerpoint/2010/main" val="1856031200"/>
              </p:ext>
            </p:extLst>
          </p:nvPr>
        </p:nvGraphicFramePr>
        <p:xfrm>
          <a:off x="514493" y="1601849"/>
          <a:ext cx="3048000" cy="1067238"/>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70859596"/>
                    </a:ext>
                  </a:extLst>
                </a:gridCol>
              </a:tblGrid>
              <a:tr h="675739">
                <a:tc>
                  <a:txBody>
                    <a:bodyPr/>
                    <a:lstStyle/>
                    <a:p>
                      <a:pPr algn="ctr"/>
                      <a:r>
                        <a:rPr lang="en-US"/>
                        <a:t>Take COVID-19 </a:t>
                      </a:r>
                    </a:p>
                    <a:p>
                      <a:pPr lvl="0" algn="ctr">
                        <a:buNone/>
                      </a:pPr>
                      <a:r>
                        <a:rPr lang="en-US"/>
                        <a:t>Mitigation Measures</a:t>
                      </a:r>
                    </a:p>
                  </a:txBody>
                  <a:tcPr>
                    <a:solidFill>
                      <a:srgbClr val="C00000"/>
                    </a:solidFill>
                  </a:tcPr>
                </a:tc>
                <a:extLst>
                  <a:ext uri="{0D108BD9-81ED-4DB2-BD59-A6C34878D82A}">
                    <a16:rowId xmlns:a16="http://schemas.microsoft.com/office/drawing/2014/main" val="2982131815"/>
                  </a:ext>
                </a:extLst>
              </a:tr>
              <a:tr h="391499">
                <a:tc>
                  <a:txBody>
                    <a:bodyPr/>
                    <a:lstStyle/>
                    <a:p>
                      <a:endParaRPr lang="en-US"/>
                    </a:p>
                  </a:txBody>
                  <a:tcPr>
                    <a:solidFill>
                      <a:schemeClr val="bg1"/>
                    </a:solidFill>
                  </a:tcPr>
                </a:tc>
                <a:extLst>
                  <a:ext uri="{0D108BD9-81ED-4DB2-BD59-A6C34878D82A}">
                    <a16:rowId xmlns:a16="http://schemas.microsoft.com/office/drawing/2014/main" val="4144447214"/>
                  </a:ext>
                </a:extLst>
              </a:tr>
            </a:tbl>
          </a:graphicData>
        </a:graphic>
      </p:graphicFrame>
      <p:sp>
        <p:nvSpPr>
          <p:cNvPr id="67" name="Graphic 20" descr="Graphic detailing COVID-19 Mitigation Measures: Vaccinations, Testing, Wearing Masks, Physical Distancing, Quarantining if sick">
            <a:extLst>
              <a:ext uri="{FF2B5EF4-FFF2-40B4-BE49-F238E27FC236}">
                <a16:creationId xmlns:a16="http://schemas.microsoft.com/office/drawing/2014/main" id="{1A4256AE-8442-42B1-BD86-BAD411D36057}"/>
              </a:ext>
            </a:extLst>
          </p:cNvPr>
          <p:cNvSpPr/>
          <p:nvPr/>
        </p:nvSpPr>
        <p:spPr>
          <a:xfrm rot="1750350">
            <a:off x="728037" y="2459895"/>
            <a:ext cx="993876" cy="993876"/>
          </a:xfrm>
          <a:custGeom>
            <a:avLst/>
            <a:gdLst>
              <a:gd name="connsiteX0" fmla="*/ 742923 w 993876"/>
              <a:gd name="connsiteY0" fmla="*/ 335433 h 993876"/>
              <a:gd name="connsiteX1" fmla="*/ 700683 w 993876"/>
              <a:gd name="connsiteY1" fmla="*/ 293194 h 993876"/>
              <a:gd name="connsiteX2" fmla="*/ 665897 w 993876"/>
              <a:gd name="connsiteY2" fmla="*/ 327979 h 993876"/>
              <a:gd name="connsiteX3" fmla="*/ 708137 w 993876"/>
              <a:gd name="connsiteY3" fmla="*/ 370219 h 993876"/>
              <a:gd name="connsiteX4" fmla="*/ 668382 w 993876"/>
              <a:gd name="connsiteY4" fmla="*/ 409974 h 993876"/>
              <a:gd name="connsiteX5" fmla="*/ 626142 w 993876"/>
              <a:gd name="connsiteY5" fmla="*/ 367734 h 993876"/>
              <a:gd name="connsiteX6" fmla="*/ 591357 w 993876"/>
              <a:gd name="connsiteY6" fmla="*/ 402520 h 993876"/>
              <a:gd name="connsiteX7" fmla="*/ 633596 w 993876"/>
              <a:gd name="connsiteY7" fmla="*/ 444760 h 993876"/>
              <a:gd name="connsiteX8" fmla="*/ 593841 w 993876"/>
              <a:gd name="connsiteY8" fmla="*/ 484515 h 993876"/>
              <a:gd name="connsiteX9" fmla="*/ 551602 w 993876"/>
              <a:gd name="connsiteY9" fmla="*/ 442275 h 993876"/>
              <a:gd name="connsiteX10" fmla="*/ 516816 w 993876"/>
              <a:gd name="connsiteY10" fmla="*/ 477061 h 993876"/>
              <a:gd name="connsiteX11" fmla="*/ 559056 w 993876"/>
              <a:gd name="connsiteY11" fmla="*/ 519301 h 993876"/>
              <a:gd name="connsiteX12" fmla="*/ 520543 w 993876"/>
              <a:gd name="connsiteY12" fmla="*/ 557813 h 993876"/>
              <a:gd name="connsiteX13" fmla="*/ 436063 w 993876"/>
              <a:gd name="connsiteY13" fmla="*/ 473334 h 993876"/>
              <a:gd name="connsiteX14" fmla="*/ 695714 w 993876"/>
              <a:gd name="connsiteY14" fmla="*/ 213684 h 993876"/>
              <a:gd name="connsiteX15" fmla="*/ 780193 w 993876"/>
              <a:gd name="connsiteY15" fmla="*/ 298163 h 993876"/>
              <a:gd name="connsiteX16" fmla="*/ 742923 w 993876"/>
              <a:gd name="connsiteY16" fmla="*/ 335433 h 993876"/>
              <a:gd name="connsiteX17" fmla="*/ 982696 w 993876"/>
              <a:gd name="connsiteY17" fmla="*/ 160263 h 993876"/>
              <a:gd name="connsiteX18" fmla="*/ 833614 w 993876"/>
              <a:gd name="connsiteY18" fmla="*/ 11181 h 993876"/>
              <a:gd name="connsiteX19" fmla="*/ 781436 w 993876"/>
              <a:gd name="connsiteY19" fmla="*/ 11181 h 993876"/>
              <a:gd name="connsiteX20" fmla="*/ 781436 w 993876"/>
              <a:gd name="connsiteY20" fmla="*/ 63360 h 993876"/>
              <a:gd name="connsiteX21" fmla="*/ 812494 w 993876"/>
              <a:gd name="connsiteY21" fmla="*/ 94418 h 993876"/>
              <a:gd name="connsiteX22" fmla="*/ 746650 w 993876"/>
              <a:gd name="connsiteY22" fmla="*/ 160263 h 993876"/>
              <a:gd name="connsiteX23" fmla="*/ 695714 w 993876"/>
              <a:gd name="connsiteY23" fmla="*/ 109326 h 993876"/>
              <a:gd name="connsiteX24" fmla="*/ 672109 w 993876"/>
              <a:gd name="connsiteY24" fmla="*/ 85722 h 993876"/>
              <a:gd name="connsiteX25" fmla="*/ 619931 w 993876"/>
              <a:gd name="connsiteY25" fmla="*/ 85722 h 993876"/>
              <a:gd name="connsiteX26" fmla="*/ 619931 w 993876"/>
              <a:gd name="connsiteY26" fmla="*/ 137900 h 993876"/>
              <a:gd name="connsiteX27" fmla="*/ 643535 w 993876"/>
              <a:gd name="connsiteY27" fmla="*/ 161505 h 993876"/>
              <a:gd name="connsiteX28" fmla="*/ 315556 w 993876"/>
              <a:gd name="connsiteY28" fmla="*/ 489484 h 993876"/>
              <a:gd name="connsiteX29" fmla="*/ 275801 w 993876"/>
              <a:gd name="connsiteY29" fmla="*/ 583903 h 993876"/>
              <a:gd name="connsiteX30" fmla="*/ 282013 w 993876"/>
              <a:gd name="connsiteY30" fmla="*/ 624900 h 993876"/>
              <a:gd name="connsiteX31" fmla="*/ 217411 w 993876"/>
              <a:gd name="connsiteY31" fmla="*/ 689502 h 993876"/>
              <a:gd name="connsiteX32" fmla="*/ 203745 w 993876"/>
              <a:gd name="connsiteY32" fmla="*/ 755346 h 993876"/>
              <a:gd name="connsiteX33" fmla="*/ 7454 w 993876"/>
              <a:gd name="connsiteY33" fmla="*/ 951637 h 993876"/>
              <a:gd name="connsiteX34" fmla="*/ 7454 w 993876"/>
              <a:gd name="connsiteY34" fmla="*/ 986423 h 993876"/>
              <a:gd name="connsiteX35" fmla="*/ 24847 w 993876"/>
              <a:gd name="connsiteY35" fmla="*/ 993877 h 993876"/>
              <a:gd name="connsiteX36" fmla="*/ 42240 w 993876"/>
              <a:gd name="connsiteY36" fmla="*/ 986423 h 993876"/>
              <a:gd name="connsiteX37" fmla="*/ 238530 w 993876"/>
              <a:gd name="connsiteY37" fmla="*/ 790132 h 993876"/>
              <a:gd name="connsiteX38" fmla="*/ 304375 w 993876"/>
              <a:gd name="connsiteY38" fmla="*/ 776466 h 993876"/>
              <a:gd name="connsiteX39" fmla="*/ 368977 w 993876"/>
              <a:gd name="connsiteY39" fmla="*/ 711864 h 993876"/>
              <a:gd name="connsiteX40" fmla="*/ 409974 w 993876"/>
              <a:gd name="connsiteY40" fmla="*/ 718076 h 993876"/>
              <a:gd name="connsiteX41" fmla="*/ 504392 w 993876"/>
              <a:gd name="connsiteY41" fmla="*/ 678321 h 993876"/>
              <a:gd name="connsiteX42" fmla="*/ 832372 w 993876"/>
              <a:gd name="connsiteY42" fmla="*/ 350342 h 993876"/>
              <a:gd name="connsiteX43" fmla="*/ 855976 w 993876"/>
              <a:gd name="connsiteY43" fmla="*/ 373946 h 993876"/>
              <a:gd name="connsiteX44" fmla="*/ 882066 w 993876"/>
              <a:gd name="connsiteY44" fmla="*/ 385127 h 993876"/>
              <a:gd name="connsiteX45" fmla="*/ 908155 w 993876"/>
              <a:gd name="connsiteY45" fmla="*/ 373946 h 993876"/>
              <a:gd name="connsiteX46" fmla="*/ 908155 w 993876"/>
              <a:gd name="connsiteY46" fmla="*/ 321768 h 993876"/>
              <a:gd name="connsiteX47" fmla="*/ 884550 w 993876"/>
              <a:gd name="connsiteY47" fmla="*/ 298163 h 993876"/>
              <a:gd name="connsiteX48" fmla="*/ 833614 w 993876"/>
              <a:gd name="connsiteY48" fmla="*/ 247227 h 993876"/>
              <a:gd name="connsiteX49" fmla="*/ 899458 w 993876"/>
              <a:gd name="connsiteY49" fmla="*/ 181383 h 993876"/>
              <a:gd name="connsiteX50" fmla="*/ 930517 w 993876"/>
              <a:gd name="connsiteY50" fmla="*/ 212441 h 993876"/>
              <a:gd name="connsiteX51" fmla="*/ 956606 w 993876"/>
              <a:gd name="connsiteY51" fmla="*/ 223622 h 993876"/>
              <a:gd name="connsiteX52" fmla="*/ 982696 w 993876"/>
              <a:gd name="connsiteY52" fmla="*/ 212441 h 993876"/>
              <a:gd name="connsiteX53" fmla="*/ 982696 w 993876"/>
              <a:gd name="connsiteY53" fmla="*/ 160263 h 9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93876" h="993876">
                <a:moveTo>
                  <a:pt x="742923" y="335433"/>
                </a:moveTo>
                <a:lnTo>
                  <a:pt x="700683" y="293194"/>
                </a:lnTo>
                <a:lnTo>
                  <a:pt x="665897" y="327979"/>
                </a:lnTo>
                <a:lnTo>
                  <a:pt x="708137" y="370219"/>
                </a:lnTo>
                <a:lnTo>
                  <a:pt x="668382" y="409974"/>
                </a:lnTo>
                <a:lnTo>
                  <a:pt x="626142" y="367734"/>
                </a:lnTo>
                <a:lnTo>
                  <a:pt x="591357" y="402520"/>
                </a:lnTo>
                <a:lnTo>
                  <a:pt x="633596" y="444760"/>
                </a:lnTo>
                <a:lnTo>
                  <a:pt x="593841" y="484515"/>
                </a:lnTo>
                <a:lnTo>
                  <a:pt x="551602" y="442275"/>
                </a:lnTo>
                <a:lnTo>
                  <a:pt x="516816" y="477061"/>
                </a:lnTo>
                <a:lnTo>
                  <a:pt x="559056" y="519301"/>
                </a:lnTo>
                <a:lnTo>
                  <a:pt x="520543" y="557813"/>
                </a:lnTo>
                <a:lnTo>
                  <a:pt x="436063" y="473334"/>
                </a:lnTo>
                <a:lnTo>
                  <a:pt x="695714" y="213684"/>
                </a:lnTo>
                <a:lnTo>
                  <a:pt x="780193" y="298163"/>
                </a:lnTo>
                <a:lnTo>
                  <a:pt x="742923" y="335433"/>
                </a:lnTo>
                <a:close/>
                <a:moveTo>
                  <a:pt x="982696" y="160263"/>
                </a:moveTo>
                <a:lnTo>
                  <a:pt x="833614" y="11181"/>
                </a:lnTo>
                <a:cubicBezTo>
                  <a:pt x="818706" y="-3727"/>
                  <a:pt x="795101" y="-3727"/>
                  <a:pt x="781436" y="11181"/>
                </a:cubicBezTo>
                <a:cubicBezTo>
                  <a:pt x="766527" y="26089"/>
                  <a:pt x="766527" y="49694"/>
                  <a:pt x="781436" y="63360"/>
                </a:cubicBezTo>
                <a:lnTo>
                  <a:pt x="812494" y="94418"/>
                </a:lnTo>
                <a:lnTo>
                  <a:pt x="746650" y="160263"/>
                </a:lnTo>
                <a:lnTo>
                  <a:pt x="695714" y="109326"/>
                </a:lnTo>
                <a:lnTo>
                  <a:pt x="672109" y="85722"/>
                </a:lnTo>
                <a:cubicBezTo>
                  <a:pt x="657201" y="70814"/>
                  <a:pt x="633596" y="70814"/>
                  <a:pt x="619931" y="85722"/>
                </a:cubicBezTo>
                <a:cubicBezTo>
                  <a:pt x="605022" y="100630"/>
                  <a:pt x="605022" y="124235"/>
                  <a:pt x="619931" y="137900"/>
                </a:cubicBezTo>
                <a:lnTo>
                  <a:pt x="643535" y="161505"/>
                </a:lnTo>
                <a:lnTo>
                  <a:pt x="315556" y="489484"/>
                </a:lnTo>
                <a:cubicBezTo>
                  <a:pt x="290709" y="514331"/>
                  <a:pt x="275801" y="547875"/>
                  <a:pt x="275801" y="583903"/>
                </a:cubicBezTo>
                <a:cubicBezTo>
                  <a:pt x="275801" y="597568"/>
                  <a:pt x="278285" y="611234"/>
                  <a:pt x="282013" y="624900"/>
                </a:cubicBezTo>
                <a:lnTo>
                  <a:pt x="217411" y="689502"/>
                </a:lnTo>
                <a:cubicBezTo>
                  <a:pt x="200018" y="706895"/>
                  <a:pt x="195048" y="732984"/>
                  <a:pt x="203745" y="755346"/>
                </a:cubicBezTo>
                <a:lnTo>
                  <a:pt x="7454" y="951637"/>
                </a:lnTo>
                <a:cubicBezTo>
                  <a:pt x="-2485" y="961576"/>
                  <a:pt x="-2485" y="976484"/>
                  <a:pt x="7454" y="986423"/>
                </a:cubicBezTo>
                <a:cubicBezTo>
                  <a:pt x="12423" y="991392"/>
                  <a:pt x="18635" y="993877"/>
                  <a:pt x="24847" y="993877"/>
                </a:cubicBezTo>
                <a:cubicBezTo>
                  <a:pt x="31059" y="993877"/>
                  <a:pt x="37270" y="991392"/>
                  <a:pt x="42240" y="986423"/>
                </a:cubicBezTo>
                <a:lnTo>
                  <a:pt x="238530" y="790132"/>
                </a:lnTo>
                <a:cubicBezTo>
                  <a:pt x="260893" y="798828"/>
                  <a:pt x="286982" y="793859"/>
                  <a:pt x="304375" y="776466"/>
                </a:cubicBezTo>
                <a:lnTo>
                  <a:pt x="368977" y="711864"/>
                </a:lnTo>
                <a:cubicBezTo>
                  <a:pt x="382643" y="715591"/>
                  <a:pt x="396308" y="718076"/>
                  <a:pt x="409974" y="718076"/>
                </a:cubicBezTo>
                <a:cubicBezTo>
                  <a:pt x="444760" y="718076"/>
                  <a:pt x="478303" y="705653"/>
                  <a:pt x="504392" y="678321"/>
                </a:cubicBezTo>
                <a:lnTo>
                  <a:pt x="832372" y="350342"/>
                </a:lnTo>
                <a:lnTo>
                  <a:pt x="855976" y="373946"/>
                </a:lnTo>
                <a:cubicBezTo>
                  <a:pt x="863430" y="381400"/>
                  <a:pt x="873369" y="385127"/>
                  <a:pt x="882066" y="385127"/>
                </a:cubicBezTo>
                <a:cubicBezTo>
                  <a:pt x="890762" y="385127"/>
                  <a:pt x="900701" y="381400"/>
                  <a:pt x="908155" y="373946"/>
                </a:cubicBezTo>
                <a:cubicBezTo>
                  <a:pt x="923063" y="359038"/>
                  <a:pt x="923063" y="335433"/>
                  <a:pt x="908155" y="321768"/>
                </a:cubicBezTo>
                <a:lnTo>
                  <a:pt x="884550" y="298163"/>
                </a:lnTo>
                <a:lnTo>
                  <a:pt x="833614" y="247227"/>
                </a:lnTo>
                <a:lnTo>
                  <a:pt x="899458" y="181383"/>
                </a:lnTo>
                <a:lnTo>
                  <a:pt x="930517" y="212441"/>
                </a:lnTo>
                <a:cubicBezTo>
                  <a:pt x="937971" y="219895"/>
                  <a:pt x="947910" y="223622"/>
                  <a:pt x="956606" y="223622"/>
                </a:cubicBezTo>
                <a:cubicBezTo>
                  <a:pt x="965303" y="223622"/>
                  <a:pt x="975242" y="219895"/>
                  <a:pt x="982696" y="212441"/>
                </a:cubicBezTo>
                <a:cubicBezTo>
                  <a:pt x="997604" y="197533"/>
                  <a:pt x="997604" y="175171"/>
                  <a:pt x="982696" y="160263"/>
                </a:cubicBezTo>
                <a:close/>
              </a:path>
            </a:pathLst>
          </a:custGeom>
          <a:solidFill>
            <a:srgbClr val="C00000"/>
          </a:solidFill>
          <a:ln w="12402" cap="flat">
            <a:noFill/>
            <a:prstDash val="solid"/>
            <a:miter/>
          </a:ln>
        </p:spPr>
        <p:txBody>
          <a:bodyPr rtlCol="0" anchor="ctr"/>
          <a:lstStyle/>
          <a:p>
            <a:endParaRPr lang="en-US"/>
          </a:p>
        </p:txBody>
      </p:sp>
      <p:sp>
        <p:nvSpPr>
          <p:cNvPr id="33" name="TextBox 32">
            <a:extLst>
              <a:ext uri="{FF2B5EF4-FFF2-40B4-BE49-F238E27FC236}">
                <a16:creationId xmlns:a16="http://schemas.microsoft.com/office/drawing/2014/main" id="{89F54362-2DA9-4583-A4FE-6CFF0076FAEA}"/>
              </a:ext>
            </a:extLst>
          </p:cNvPr>
          <p:cNvSpPr txBox="1"/>
          <p:nvPr/>
        </p:nvSpPr>
        <p:spPr>
          <a:xfrm>
            <a:off x="3510198" y="4046292"/>
            <a:ext cx="1981079" cy="646331"/>
          </a:xfrm>
          <a:prstGeom prst="rect">
            <a:avLst/>
          </a:prstGeom>
          <a:noFill/>
        </p:spPr>
        <p:txBody>
          <a:bodyPr wrap="square" lIns="91440" tIns="45720" rIns="91440" bIns="45720" rtlCol="0" anchor="t">
            <a:spAutoFit/>
          </a:bodyPr>
          <a:lstStyle/>
          <a:p>
            <a:pPr algn="ctr"/>
            <a:r>
              <a:rPr lang="en-US" b="1"/>
              <a:t>Stay </a:t>
            </a:r>
          </a:p>
          <a:p>
            <a:pPr algn="ctr"/>
            <a:r>
              <a:rPr lang="en-US" b="1"/>
              <a:t>hydrated</a:t>
            </a:r>
          </a:p>
        </p:txBody>
      </p:sp>
      <p:sp>
        <p:nvSpPr>
          <p:cNvPr id="41" name="Graphic 30" descr="Graphics titled &quot;Use Treatment &amp; Recovery Services&quot;: Use Telemedicine, Attend Virtual group sessions; Use COVID treatments, Connect to mental health &amp; social services, Reduce Stigma">
            <a:extLst>
              <a:ext uri="{FF2B5EF4-FFF2-40B4-BE49-F238E27FC236}">
                <a16:creationId xmlns:a16="http://schemas.microsoft.com/office/drawing/2014/main" id="{B6B6DCE5-1D66-432B-A905-BAD1692CFFAB}"/>
              </a:ext>
            </a:extLst>
          </p:cNvPr>
          <p:cNvSpPr/>
          <p:nvPr/>
        </p:nvSpPr>
        <p:spPr>
          <a:xfrm rot="18949683">
            <a:off x="5862535" y="4064347"/>
            <a:ext cx="609235" cy="609432"/>
          </a:xfrm>
          <a:custGeom>
            <a:avLst/>
            <a:gdLst>
              <a:gd name="connsiteX0" fmla="*/ 607059 w 609235"/>
              <a:gd name="connsiteY0" fmla="*/ 101968 h 609432"/>
              <a:gd name="connsiteX1" fmla="*/ 507273 w 609235"/>
              <a:gd name="connsiteY1" fmla="*/ 2177 h 609432"/>
              <a:gd name="connsiteX2" fmla="*/ 496365 w 609235"/>
              <a:gd name="connsiteY2" fmla="*/ 2343 h 609432"/>
              <a:gd name="connsiteX3" fmla="*/ 496364 w 609235"/>
              <a:gd name="connsiteY3" fmla="*/ 13085 h 609432"/>
              <a:gd name="connsiteX4" fmla="*/ 520885 w 609235"/>
              <a:gd name="connsiteY4" fmla="*/ 37606 h 609432"/>
              <a:gd name="connsiteX5" fmla="*/ 471212 w 609235"/>
              <a:gd name="connsiteY5" fmla="*/ 87232 h 609432"/>
              <a:gd name="connsiteX6" fmla="*/ 416503 w 609235"/>
              <a:gd name="connsiteY6" fmla="*/ 33034 h 609432"/>
              <a:gd name="connsiteX7" fmla="*/ 405593 w 609235"/>
              <a:gd name="connsiteY7" fmla="*/ 33033 h 609432"/>
              <a:gd name="connsiteX8" fmla="*/ 405591 w 609235"/>
              <a:gd name="connsiteY8" fmla="*/ 43942 h 609432"/>
              <a:gd name="connsiteX9" fmla="*/ 430277 w 609235"/>
              <a:gd name="connsiteY9" fmla="*/ 68627 h 609432"/>
              <a:gd name="connsiteX10" fmla="*/ 204964 w 609235"/>
              <a:gd name="connsiteY10" fmla="*/ 294045 h 609432"/>
              <a:gd name="connsiteX11" fmla="*/ 181725 w 609235"/>
              <a:gd name="connsiteY11" fmla="*/ 349248 h 609432"/>
              <a:gd name="connsiteX12" fmla="*/ 185356 w 609235"/>
              <a:gd name="connsiteY12" fmla="*/ 373217 h 609432"/>
              <a:gd name="connsiteX13" fmla="*/ 139881 w 609235"/>
              <a:gd name="connsiteY13" fmla="*/ 418702 h 609432"/>
              <a:gd name="connsiteX14" fmla="*/ 131893 w 609235"/>
              <a:gd name="connsiteY14" fmla="*/ 457196 h 609432"/>
              <a:gd name="connsiteX15" fmla="*/ 136607 w 609235"/>
              <a:gd name="connsiteY15" fmla="*/ 461911 h 609432"/>
              <a:gd name="connsiteX16" fmla="*/ 2355 w 609235"/>
              <a:gd name="connsiteY16" fmla="*/ 596170 h 609432"/>
              <a:gd name="connsiteX17" fmla="*/ 2165 w 609235"/>
              <a:gd name="connsiteY17" fmla="*/ 607078 h 609432"/>
              <a:gd name="connsiteX18" fmla="*/ 13073 w 609235"/>
              <a:gd name="connsiteY18" fmla="*/ 607267 h 609432"/>
              <a:gd name="connsiteX19" fmla="*/ 13263 w 609235"/>
              <a:gd name="connsiteY19" fmla="*/ 607078 h 609432"/>
              <a:gd name="connsiteX20" fmla="*/ 147514 w 609235"/>
              <a:gd name="connsiteY20" fmla="*/ 472824 h 609432"/>
              <a:gd name="connsiteX21" fmla="*/ 152226 w 609235"/>
              <a:gd name="connsiteY21" fmla="*/ 477536 h 609432"/>
              <a:gd name="connsiteX22" fmla="*/ 190714 w 609235"/>
              <a:gd name="connsiteY22" fmla="*/ 469547 h 609432"/>
              <a:gd name="connsiteX23" fmla="*/ 236189 w 609235"/>
              <a:gd name="connsiteY23" fmla="*/ 424062 h 609432"/>
              <a:gd name="connsiteX24" fmla="*/ 260153 w 609235"/>
              <a:gd name="connsiteY24" fmla="*/ 427693 h 609432"/>
              <a:gd name="connsiteX25" fmla="*/ 315344 w 609235"/>
              <a:gd name="connsiteY25" fmla="*/ 404451 h 609432"/>
              <a:gd name="connsiteX26" fmla="*/ 540667 w 609235"/>
              <a:gd name="connsiteY26" fmla="*/ 179017 h 609432"/>
              <a:gd name="connsiteX27" fmla="*/ 567589 w 609235"/>
              <a:gd name="connsiteY27" fmla="*/ 205939 h 609432"/>
              <a:gd name="connsiteX28" fmla="*/ 578497 w 609235"/>
              <a:gd name="connsiteY28" fmla="*/ 206106 h 609432"/>
              <a:gd name="connsiteX29" fmla="*/ 578664 w 609235"/>
              <a:gd name="connsiteY29" fmla="*/ 195197 h 609432"/>
              <a:gd name="connsiteX30" fmla="*/ 578498 w 609235"/>
              <a:gd name="connsiteY30" fmla="*/ 195031 h 609432"/>
              <a:gd name="connsiteX31" fmla="*/ 522040 w 609235"/>
              <a:gd name="connsiteY31" fmla="*/ 138063 h 609432"/>
              <a:gd name="connsiteX32" fmla="*/ 571719 w 609235"/>
              <a:gd name="connsiteY32" fmla="*/ 88445 h 609432"/>
              <a:gd name="connsiteX33" fmla="*/ 596150 w 609235"/>
              <a:gd name="connsiteY33" fmla="*/ 112876 h 609432"/>
              <a:gd name="connsiteX34" fmla="*/ 607058 w 609235"/>
              <a:gd name="connsiteY34" fmla="*/ 112709 h 609432"/>
              <a:gd name="connsiteX35" fmla="*/ 607058 w 609235"/>
              <a:gd name="connsiteY35" fmla="*/ 101967 h 609432"/>
              <a:gd name="connsiteX36" fmla="*/ 179804 w 609235"/>
              <a:gd name="connsiteY36" fmla="*/ 458638 h 609432"/>
              <a:gd name="connsiteX37" fmla="*/ 165326 w 609235"/>
              <a:gd name="connsiteY37" fmla="*/ 464559 h 609432"/>
              <a:gd name="connsiteX38" fmla="*/ 160505 w 609235"/>
              <a:gd name="connsiteY38" fmla="*/ 463996 h 609432"/>
              <a:gd name="connsiteX39" fmla="*/ 145430 w 609235"/>
              <a:gd name="connsiteY39" fmla="*/ 448916 h 609432"/>
              <a:gd name="connsiteX40" fmla="*/ 150791 w 609235"/>
              <a:gd name="connsiteY40" fmla="*/ 429610 h 609432"/>
              <a:gd name="connsiteX41" fmla="*/ 196019 w 609235"/>
              <a:gd name="connsiteY41" fmla="*/ 384372 h 609432"/>
              <a:gd name="connsiteX42" fmla="*/ 225040 w 609235"/>
              <a:gd name="connsiteY42" fmla="*/ 413393 h 609432"/>
              <a:gd name="connsiteX43" fmla="*/ 304182 w 609235"/>
              <a:gd name="connsiteY43" fmla="*/ 393799 h 609432"/>
              <a:gd name="connsiteX44" fmla="*/ 260153 w 609235"/>
              <a:gd name="connsiteY44" fmla="*/ 412265 h 609432"/>
              <a:gd name="connsiteX45" fmla="*/ 243309 w 609235"/>
              <a:gd name="connsiteY45" fmla="*/ 409844 h 609432"/>
              <a:gd name="connsiteX46" fmla="*/ 199577 w 609235"/>
              <a:gd name="connsiteY46" fmla="*/ 366113 h 609432"/>
              <a:gd name="connsiteX47" fmla="*/ 197154 w 609235"/>
              <a:gd name="connsiteY47" fmla="*/ 349248 h 609432"/>
              <a:gd name="connsiteX48" fmla="*/ 215875 w 609235"/>
              <a:gd name="connsiteY48" fmla="*/ 304952 h 609432"/>
              <a:gd name="connsiteX49" fmla="*/ 247230 w 609235"/>
              <a:gd name="connsiteY49" fmla="*/ 273584 h 609432"/>
              <a:gd name="connsiteX50" fmla="*/ 335805 w 609235"/>
              <a:gd name="connsiteY50" fmla="*/ 362160 h 609432"/>
              <a:gd name="connsiteX51" fmla="*/ 529540 w 609235"/>
              <a:gd name="connsiteY51" fmla="*/ 168327 h 609432"/>
              <a:gd name="connsiteX52" fmla="*/ 489173 w 609235"/>
              <a:gd name="connsiteY52" fmla="*/ 208715 h 609432"/>
              <a:gd name="connsiteX53" fmla="*/ 439675 w 609235"/>
              <a:gd name="connsiteY53" fmla="*/ 159215 h 609432"/>
              <a:gd name="connsiteX54" fmla="*/ 428767 w 609235"/>
              <a:gd name="connsiteY54" fmla="*/ 170124 h 609432"/>
              <a:gd name="connsiteX55" fmla="*/ 478267 w 609235"/>
              <a:gd name="connsiteY55" fmla="*/ 219623 h 609432"/>
              <a:gd name="connsiteX56" fmla="*/ 442900 w 609235"/>
              <a:gd name="connsiteY56" fmla="*/ 255008 h 609432"/>
              <a:gd name="connsiteX57" fmla="*/ 393458 w 609235"/>
              <a:gd name="connsiteY57" fmla="*/ 205564 h 609432"/>
              <a:gd name="connsiteX58" fmla="*/ 382550 w 609235"/>
              <a:gd name="connsiteY58" fmla="*/ 216473 h 609432"/>
              <a:gd name="connsiteX59" fmla="*/ 431993 w 609235"/>
              <a:gd name="connsiteY59" fmla="*/ 265921 h 609432"/>
              <a:gd name="connsiteX60" fmla="*/ 396626 w 609235"/>
              <a:gd name="connsiteY60" fmla="*/ 301310 h 609432"/>
              <a:gd name="connsiteX61" fmla="*/ 347173 w 609235"/>
              <a:gd name="connsiteY61" fmla="*/ 251854 h 609432"/>
              <a:gd name="connsiteX62" fmla="*/ 336264 w 609235"/>
              <a:gd name="connsiteY62" fmla="*/ 262763 h 609432"/>
              <a:gd name="connsiteX63" fmla="*/ 385719 w 609235"/>
              <a:gd name="connsiteY63" fmla="*/ 312221 h 609432"/>
              <a:gd name="connsiteX64" fmla="*/ 346711 w 609235"/>
              <a:gd name="connsiteY64" fmla="*/ 351254 h 609432"/>
              <a:gd name="connsiteX65" fmla="*/ 258134 w 609235"/>
              <a:gd name="connsiteY65" fmla="*/ 262672 h 609432"/>
              <a:gd name="connsiteX66" fmla="*/ 440975 w 609235"/>
              <a:gd name="connsiteY66" fmla="*/ 79744 h 609432"/>
              <a:gd name="connsiteX67" fmla="*/ 511140 w 609235"/>
              <a:gd name="connsiteY67" fmla="*/ 127147 h 609432"/>
              <a:gd name="connsiteX68" fmla="*/ 510878 w 609235"/>
              <a:gd name="connsiteY68" fmla="*/ 127409 h 609432"/>
              <a:gd name="connsiteX69" fmla="*/ 481866 w 609235"/>
              <a:gd name="connsiteY69" fmla="*/ 98397 h 609432"/>
              <a:gd name="connsiteX70" fmla="*/ 482117 w 609235"/>
              <a:gd name="connsiteY70" fmla="*/ 98148 h 609432"/>
              <a:gd name="connsiteX71" fmla="*/ 531795 w 609235"/>
              <a:gd name="connsiteY71" fmla="*/ 48516 h 609432"/>
              <a:gd name="connsiteX72" fmla="*/ 560814 w 609235"/>
              <a:gd name="connsiteY72" fmla="*/ 77536 h 60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09235" h="609432">
                <a:moveTo>
                  <a:pt x="607059" y="101968"/>
                </a:moveTo>
                <a:lnTo>
                  <a:pt x="507273" y="2177"/>
                </a:lnTo>
                <a:cubicBezTo>
                  <a:pt x="504215" y="-789"/>
                  <a:pt x="499331" y="-715"/>
                  <a:pt x="496365" y="2343"/>
                </a:cubicBezTo>
                <a:cubicBezTo>
                  <a:pt x="493462" y="5335"/>
                  <a:pt x="493461" y="10093"/>
                  <a:pt x="496364" y="13085"/>
                </a:cubicBezTo>
                <a:lnTo>
                  <a:pt x="520885" y="37606"/>
                </a:lnTo>
                <a:lnTo>
                  <a:pt x="471212" y="87232"/>
                </a:lnTo>
                <a:lnTo>
                  <a:pt x="416503" y="33034"/>
                </a:lnTo>
                <a:cubicBezTo>
                  <a:pt x="413490" y="30021"/>
                  <a:pt x="408607" y="30020"/>
                  <a:pt x="405593" y="33033"/>
                </a:cubicBezTo>
                <a:cubicBezTo>
                  <a:pt x="402579" y="36044"/>
                  <a:pt x="402579" y="40929"/>
                  <a:pt x="405591" y="43942"/>
                </a:cubicBezTo>
                <a:lnTo>
                  <a:pt x="430277" y="68627"/>
                </a:lnTo>
                <a:lnTo>
                  <a:pt x="204964" y="294045"/>
                </a:lnTo>
                <a:cubicBezTo>
                  <a:pt x="190188" y="308626"/>
                  <a:pt x="181826" y="328490"/>
                  <a:pt x="181725" y="349248"/>
                </a:cubicBezTo>
                <a:cubicBezTo>
                  <a:pt x="181866" y="357363"/>
                  <a:pt x="183087" y="365425"/>
                  <a:pt x="185356" y="373217"/>
                </a:cubicBezTo>
                <a:lnTo>
                  <a:pt x="139881" y="418702"/>
                </a:lnTo>
                <a:cubicBezTo>
                  <a:pt x="129853" y="428831"/>
                  <a:pt x="126723" y="443913"/>
                  <a:pt x="131893" y="457196"/>
                </a:cubicBezTo>
                <a:lnTo>
                  <a:pt x="136607" y="461911"/>
                </a:lnTo>
                <a:lnTo>
                  <a:pt x="2355" y="596170"/>
                </a:lnTo>
                <a:cubicBezTo>
                  <a:pt x="-709" y="599130"/>
                  <a:pt x="-794" y="604013"/>
                  <a:pt x="2165" y="607078"/>
                </a:cubicBezTo>
                <a:cubicBezTo>
                  <a:pt x="5125" y="610142"/>
                  <a:pt x="10009" y="610227"/>
                  <a:pt x="13073" y="607267"/>
                </a:cubicBezTo>
                <a:cubicBezTo>
                  <a:pt x="13138" y="607205"/>
                  <a:pt x="13201" y="607142"/>
                  <a:pt x="13263" y="607078"/>
                </a:cubicBezTo>
                <a:lnTo>
                  <a:pt x="147514" y="472824"/>
                </a:lnTo>
                <a:lnTo>
                  <a:pt x="152226" y="477536"/>
                </a:lnTo>
                <a:cubicBezTo>
                  <a:pt x="165508" y="482695"/>
                  <a:pt x="180582" y="479565"/>
                  <a:pt x="190714" y="469547"/>
                </a:cubicBezTo>
                <a:lnTo>
                  <a:pt x="236189" y="424062"/>
                </a:lnTo>
                <a:cubicBezTo>
                  <a:pt x="243980" y="426332"/>
                  <a:pt x="252039" y="427554"/>
                  <a:pt x="260153" y="427693"/>
                </a:cubicBezTo>
                <a:cubicBezTo>
                  <a:pt x="280987" y="427983"/>
                  <a:pt x="300994" y="419557"/>
                  <a:pt x="315344" y="404451"/>
                </a:cubicBezTo>
                <a:lnTo>
                  <a:pt x="540667" y="179017"/>
                </a:lnTo>
                <a:lnTo>
                  <a:pt x="567589" y="205939"/>
                </a:lnTo>
                <a:cubicBezTo>
                  <a:pt x="570555" y="208997"/>
                  <a:pt x="575439" y="209072"/>
                  <a:pt x="578497" y="206106"/>
                </a:cubicBezTo>
                <a:cubicBezTo>
                  <a:pt x="581556" y="203139"/>
                  <a:pt x="581630" y="198255"/>
                  <a:pt x="578664" y="195197"/>
                </a:cubicBezTo>
                <a:cubicBezTo>
                  <a:pt x="578609" y="195141"/>
                  <a:pt x="578554" y="195086"/>
                  <a:pt x="578498" y="195031"/>
                </a:cubicBezTo>
                <a:lnTo>
                  <a:pt x="522040" y="138063"/>
                </a:lnTo>
                <a:lnTo>
                  <a:pt x="571719" y="88445"/>
                </a:lnTo>
                <a:lnTo>
                  <a:pt x="596150" y="112876"/>
                </a:lnTo>
                <a:cubicBezTo>
                  <a:pt x="599208" y="115842"/>
                  <a:pt x="604092" y="115768"/>
                  <a:pt x="607058" y="112709"/>
                </a:cubicBezTo>
                <a:cubicBezTo>
                  <a:pt x="609961" y="109717"/>
                  <a:pt x="609961" y="104960"/>
                  <a:pt x="607058" y="101967"/>
                </a:cubicBezTo>
                <a:close/>
                <a:moveTo>
                  <a:pt x="179804" y="458638"/>
                </a:moveTo>
                <a:cubicBezTo>
                  <a:pt x="175962" y="462466"/>
                  <a:pt x="170749" y="464598"/>
                  <a:pt x="165326" y="464559"/>
                </a:cubicBezTo>
                <a:cubicBezTo>
                  <a:pt x="163703" y="464560"/>
                  <a:pt x="162084" y="464371"/>
                  <a:pt x="160505" y="463996"/>
                </a:cubicBezTo>
                <a:lnTo>
                  <a:pt x="145430" y="448916"/>
                </a:lnTo>
                <a:cubicBezTo>
                  <a:pt x="143736" y="441986"/>
                  <a:pt x="145766" y="434675"/>
                  <a:pt x="150791" y="429610"/>
                </a:cubicBezTo>
                <a:lnTo>
                  <a:pt x="196019" y="384372"/>
                </a:lnTo>
                <a:lnTo>
                  <a:pt x="225040" y="413393"/>
                </a:lnTo>
                <a:close/>
                <a:moveTo>
                  <a:pt x="304182" y="393799"/>
                </a:moveTo>
                <a:cubicBezTo>
                  <a:pt x="292737" y="405845"/>
                  <a:pt x="276767" y="412543"/>
                  <a:pt x="260153" y="412265"/>
                </a:cubicBezTo>
                <a:cubicBezTo>
                  <a:pt x="254463" y="412115"/>
                  <a:pt x="248810" y="411303"/>
                  <a:pt x="243309" y="409844"/>
                </a:cubicBezTo>
                <a:lnTo>
                  <a:pt x="199577" y="366113"/>
                </a:lnTo>
                <a:cubicBezTo>
                  <a:pt x="198116" y="360605"/>
                  <a:pt x="197303" y="354945"/>
                  <a:pt x="197154" y="349248"/>
                </a:cubicBezTo>
                <a:cubicBezTo>
                  <a:pt x="197231" y="332575"/>
                  <a:pt x="203972" y="316626"/>
                  <a:pt x="215875" y="304952"/>
                </a:cubicBezTo>
                <a:lnTo>
                  <a:pt x="247230" y="273584"/>
                </a:lnTo>
                <a:lnTo>
                  <a:pt x="335805" y="362160"/>
                </a:lnTo>
                <a:close/>
                <a:moveTo>
                  <a:pt x="529540" y="168327"/>
                </a:moveTo>
                <a:lnTo>
                  <a:pt x="489173" y="208715"/>
                </a:lnTo>
                <a:lnTo>
                  <a:pt x="439675" y="159215"/>
                </a:lnTo>
                <a:lnTo>
                  <a:pt x="428767" y="170124"/>
                </a:lnTo>
                <a:lnTo>
                  <a:pt x="478267" y="219623"/>
                </a:lnTo>
                <a:lnTo>
                  <a:pt x="442900" y="255008"/>
                </a:lnTo>
                <a:lnTo>
                  <a:pt x="393458" y="205564"/>
                </a:lnTo>
                <a:lnTo>
                  <a:pt x="382550" y="216473"/>
                </a:lnTo>
                <a:lnTo>
                  <a:pt x="431993" y="265921"/>
                </a:lnTo>
                <a:lnTo>
                  <a:pt x="396626" y="301310"/>
                </a:lnTo>
                <a:lnTo>
                  <a:pt x="347173" y="251854"/>
                </a:lnTo>
                <a:lnTo>
                  <a:pt x="336264" y="262763"/>
                </a:lnTo>
                <a:lnTo>
                  <a:pt x="385719" y="312221"/>
                </a:lnTo>
                <a:lnTo>
                  <a:pt x="346711" y="351254"/>
                </a:lnTo>
                <a:lnTo>
                  <a:pt x="258134" y="262672"/>
                </a:lnTo>
                <a:lnTo>
                  <a:pt x="440975" y="79744"/>
                </a:lnTo>
                <a:close/>
                <a:moveTo>
                  <a:pt x="511140" y="127147"/>
                </a:moveTo>
                <a:lnTo>
                  <a:pt x="510878" y="127409"/>
                </a:lnTo>
                <a:lnTo>
                  <a:pt x="481866" y="98397"/>
                </a:lnTo>
                <a:lnTo>
                  <a:pt x="482117" y="98148"/>
                </a:lnTo>
                <a:lnTo>
                  <a:pt x="531795" y="48516"/>
                </a:lnTo>
                <a:lnTo>
                  <a:pt x="560814" y="77536"/>
                </a:lnTo>
                <a:close/>
              </a:path>
            </a:pathLst>
          </a:custGeom>
          <a:solidFill>
            <a:schemeClr val="tx2"/>
          </a:solidFill>
          <a:ln w="31545" cap="flat">
            <a:solidFill>
              <a:srgbClr val="000066"/>
            </a:solidFill>
            <a:prstDash val="solid"/>
            <a:miter/>
          </a:ln>
        </p:spPr>
        <p:txBody>
          <a:bodyPr rtlCol="0" anchor="ctr"/>
          <a:lstStyle/>
          <a:p>
            <a:endParaRPr lang="en-US"/>
          </a:p>
        </p:txBody>
      </p:sp>
      <p:sp>
        <p:nvSpPr>
          <p:cNvPr id="68" name="Graphic 36" descr="Graphics titled &quot;Use Treatment &amp; Recovery Services&quot;: Use Telemedicine, Attend Virtual group sessions; Use COVID treatments, Connect to mental health &amp; social services, Reduce Stigma">
            <a:extLst>
              <a:ext uri="{FF2B5EF4-FFF2-40B4-BE49-F238E27FC236}">
                <a16:creationId xmlns:a16="http://schemas.microsoft.com/office/drawing/2014/main" id="{EE18D1C8-F804-48BF-BC1C-0D5775718A07}"/>
              </a:ext>
            </a:extLst>
          </p:cNvPr>
          <p:cNvSpPr/>
          <p:nvPr/>
        </p:nvSpPr>
        <p:spPr>
          <a:xfrm>
            <a:off x="7377736" y="4030876"/>
            <a:ext cx="743962" cy="706685"/>
          </a:xfrm>
          <a:custGeom>
            <a:avLst/>
            <a:gdLst>
              <a:gd name="connsiteX0" fmla="*/ 658067 w 743962"/>
              <a:gd name="connsiteY0" fmla="*/ 361988 h 706685"/>
              <a:gd name="connsiteX1" fmla="*/ 743962 w 743962"/>
              <a:gd name="connsiteY1" fmla="*/ 276263 h 706685"/>
              <a:gd name="connsiteX2" fmla="*/ 658237 w 743962"/>
              <a:gd name="connsiteY2" fmla="*/ 190367 h 706685"/>
              <a:gd name="connsiteX3" fmla="*/ 572342 w 743962"/>
              <a:gd name="connsiteY3" fmla="*/ 276093 h 706685"/>
              <a:gd name="connsiteX4" fmla="*/ 576018 w 743962"/>
              <a:gd name="connsiteY4" fmla="*/ 301028 h 706685"/>
              <a:gd name="connsiteX5" fmla="*/ 478863 w 743962"/>
              <a:gd name="connsiteY5" fmla="*/ 342424 h 706685"/>
              <a:gd name="connsiteX6" fmla="*/ 381842 w 743962"/>
              <a:gd name="connsiteY6" fmla="*/ 276749 h 706685"/>
              <a:gd name="connsiteX7" fmla="*/ 381842 w 743962"/>
              <a:gd name="connsiteY7" fmla="*/ 170926 h 706685"/>
              <a:gd name="connsiteX8" fmla="*/ 457511 w 743962"/>
              <a:gd name="connsiteY8" fmla="*/ 76207 h 706685"/>
              <a:gd name="connsiteX9" fmla="*/ 362792 w 743962"/>
              <a:gd name="connsiteY9" fmla="*/ 538 h 706685"/>
              <a:gd name="connsiteX10" fmla="*/ 287122 w 743962"/>
              <a:gd name="connsiteY10" fmla="*/ 95257 h 706685"/>
              <a:gd name="connsiteX11" fmla="*/ 362792 w 743962"/>
              <a:gd name="connsiteY11" fmla="*/ 170926 h 706685"/>
              <a:gd name="connsiteX12" fmla="*/ 362792 w 743962"/>
              <a:gd name="connsiteY12" fmla="*/ 276749 h 706685"/>
              <a:gd name="connsiteX13" fmla="*/ 265808 w 743962"/>
              <a:gd name="connsiteY13" fmla="*/ 342424 h 706685"/>
              <a:gd name="connsiteX14" fmla="*/ 168615 w 743962"/>
              <a:gd name="connsiteY14" fmla="*/ 301028 h 706685"/>
              <a:gd name="connsiteX15" fmla="*/ 111424 w 743962"/>
              <a:gd name="connsiteY15" fmla="*/ 193400 h 706685"/>
              <a:gd name="connsiteX16" fmla="*/ 3795 w 743962"/>
              <a:gd name="connsiteY16" fmla="*/ 250591 h 706685"/>
              <a:gd name="connsiteX17" fmla="*/ 60986 w 743962"/>
              <a:gd name="connsiteY17" fmla="*/ 358219 h 706685"/>
              <a:gd name="connsiteX18" fmla="*/ 161062 w 743962"/>
              <a:gd name="connsiteY18" fmla="*/ 318516 h 706685"/>
              <a:gd name="connsiteX19" fmla="*/ 258588 w 743962"/>
              <a:gd name="connsiteY19" fmla="*/ 360083 h 706685"/>
              <a:gd name="connsiteX20" fmla="*/ 279543 w 743962"/>
              <a:gd name="connsiteY20" fmla="*/ 469859 h 706685"/>
              <a:gd name="connsiteX21" fmla="*/ 201200 w 743962"/>
              <a:gd name="connsiteY21" fmla="*/ 548202 h 706685"/>
              <a:gd name="connsiteX22" fmla="*/ 80457 w 743962"/>
              <a:gd name="connsiteY22" fmla="*/ 570711 h 706685"/>
              <a:gd name="connsiteX23" fmla="*/ 102966 w 743962"/>
              <a:gd name="connsiteY23" fmla="*/ 691453 h 706685"/>
              <a:gd name="connsiteX24" fmla="*/ 223708 w 743962"/>
              <a:gd name="connsiteY24" fmla="*/ 668945 h 706685"/>
              <a:gd name="connsiteX25" fmla="*/ 215668 w 743962"/>
              <a:gd name="connsiteY25" fmla="*/ 560670 h 706685"/>
              <a:gd name="connsiteX26" fmla="*/ 292688 w 743962"/>
              <a:gd name="connsiteY26" fmla="*/ 483651 h 706685"/>
              <a:gd name="connsiteX27" fmla="*/ 451869 w 743962"/>
              <a:gd name="connsiteY27" fmla="*/ 483651 h 706685"/>
              <a:gd name="connsiteX28" fmla="*/ 528889 w 743962"/>
              <a:gd name="connsiteY28" fmla="*/ 560670 h 706685"/>
              <a:gd name="connsiteX29" fmla="*/ 533536 w 743962"/>
              <a:gd name="connsiteY29" fmla="*/ 680466 h 706685"/>
              <a:gd name="connsiteX30" fmla="*/ 653332 w 743962"/>
              <a:gd name="connsiteY30" fmla="*/ 675820 h 706685"/>
              <a:gd name="connsiteX31" fmla="*/ 648684 w 743962"/>
              <a:gd name="connsiteY31" fmla="*/ 556023 h 706685"/>
              <a:gd name="connsiteX32" fmla="*/ 543357 w 743962"/>
              <a:gd name="connsiteY32" fmla="*/ 548202 h 706685"/>
              <a:gd name="connsiteX33" fmla="*/ 465014 w 743962"/>
              <a:gd name="connsiteY33" fmla="*/ 469859 h 706685"/>
              <a:gd name="connsiteX34" fmla="*/ 486045 w 743962"/>
              <a:gd name="connsiteY34" fmla="*/ 360083 h 706685"/>
              <a:gd name="connsiteX35" fmla="*/ 583572 w 743962"/>
              <a:gd name="connsiteY35" fmla="*/ 318545 h 706685"/>
              <a:gd name="connsiteX36" fmla="*/ 658067 w 743962"/>
              <a:gd name="connsiteY36" fmla="*/ 361988 h 706685"/>
              <a:gd name="connsiteX37" fmla="*/ 86567 w 743962"/>
              <a:gd name="connsiteY37" fmla="*/ 342938 h 706685"/>
              <a:gd name="connsiteX38" fmla="*/ 19892 w 743962"/>
              <a:gd name="connsiteY38" fmla="*/ 276263 h 706685"/>
              <a:gd name="connsiteX39" fmla="*/ 86567 w 743962"/>
              <a:gd name="connsiteY39" fmla="*/ 209588 h 706685"/>
              <a:gd name="connsiteX40" fmla="*/ 153242 w 743962"/>
              <a:gd name="connsiteY40" fmla="*/ 276263 h 706685"/>
              <a:gd name="connsiteX41" fmla="*/ 86567 w 743962"/>
              <a:gd name="connsiteY41" fmla="*/ 342938 h 706685"/>
              <a:gd name="connsiteX42" fmla="*/ 305642 w 743962"/>
              <a:gd name="connsiteY42" fmla="*/ 85763 h 706685"/>
              <a:gd name="connsiteX43" fmla="*/ 372317 w 743962"/>
              <a:gd name="connsiteY43" fmla="*/ 19088 h 706685"/>
              <a:gd name="connsiteX44" fmla="*/ 438992 w 743962"/>
              <a:gd name="connsiteY44" fmla="*/ 85763 h 706685"/>
              <a:gd name="connsiteX45" fmla="*/ 372317 w 743962"/>
              <a:gd name="connsiteY45" fmla="*/ 152438 h 706685"/>
              <a:gd name="connsiteX46" fmla="*/ 305642 w 743962"/>
              <a:gd name="connsiteY46" fmla="*/ 85763 h 706685"/>
              <a:gd name="connsiteX47" fmla="*/ 153242 w 743962"/>
              <a:gd name="connsiteY47" fmla="*/ 685838 h 706685"/>
              <a:gd name="connsiteX48" fmla="*/ 86567 w 743962"/>
              <a:gd name="connsiteY48" fmla="*/ 619163 h 706685"/>
              <a:gd name="connsiteX49" fmla="*/ 153242 w 743962"/>
              <a:gd name="connsiteY49" fmla="*/ 552488 h 706685"/>
              <a:gd name="connsiteX50" fmla="*/ 219917 w 743962"/>
              <a:gd name="connsiteY50" fmla="*/ 619163 h 706685"/>
              <a:gd name="connsiteX51" fmla="*/ 153242 w 743962"/>
              <a:gd name="connsiteY51" fmla="*/ 685838 h 706685"/>
              <a:gd name="connsiteX52" fmla="*/ 314719 w 743962"/>
              <a:gd name="connsiteY52" fmla="*/ 476946 h 706685"/>
              <a:gd name="connsiteX53" fmla="*/ 377766 w 743962"/>
              <a:gd name="connsiteY53" fmla="*/ 424797 h 706685"/>
              <a:gd name="connsiteX54" fmla="*/ 429914 w 743962"/>
              <a:gd name="connsiteY54" fmla="*/ 476946 h 706685"/>
              <a:gd name="connsiteX55" fmla="*/ 314719 w 743962"/>
              <a:gd name="connsiteY55" fmla="*/ 476946 h 706685"/>
              <a:gd name="connsiteX56" fmla="*/ 345828 w 743962"/>
              <a:gd name="connsiteY56" fmla="*/ 378952 h 706685"/>
              <a:gd name="connsiteX57" fmla="*/ 372326 w 743962"/>
              <a:gd name="connsiteY57" fmla="*/ 352473 h 706685"/>
              <a:gd name="connsiteX58" fmla="*/ 398806 w 743962"/>
              <a:gd name="connsiteY58" fmla="*/ 378972 h 706685"/>
              <a:gd name="connsiteX59" fmla="*/ 372317 w 743962"/>
              <a:gd name="connsiteY59" fmla="*/ 405451 h 706685"/>
              <a:gd name="connsiteX60" fmla="*/ 345828 w 743962"/>
              <a:gd name="connsiteY60" fmla="*/ 378952 h 706685"/>
              <a:gd name="connsiteX61" fmla="*/ 658067 w 743962"/>
              <a:gd name="connsiteY61" fmla="*/ 619163 h 706685"/>
              <a:gd name="connsiteX62" fmla="*/ 591392 w 743962"/>
              <a:gd name="connsiteY62" fmla="*/ 685838 h 706685"/>
              <a:gd name="connsiteX63" fmla="*/ 524717 w 743962"/>
              <a:gd name="connsiteY63" fmla="*/ 619163 h 706685"/>
              <a:gd name="connsiteX64" fmla="*/ 591392 w 743962"/>
              <a:gd name="connsiteY64" fmla="*/ 552488 h 706685"/>
              <a:gd name="connsiteX65" fmla="*/ 658067 w 743962"/>
              <a:gd name="connsiteY65" fmla="*/ 619163 h 706685"/>
              <a:gd name="connsiteX66" fmla="*/ 446469 w 743962"/>
              <a:gd name="connsiteY66" fmla="*/ 462201 h 706685"/>
              <a:gd name="connsiteX67" fmla="*/ 403387 w 743962"/>
              <a:gd name="connsiteY67" fmla="*/ 412061 h 706685"/>
              <a:gd name="connsiteX68" fmla="*/ 405609 w 743962"/>
              <a:gd name="connsiteY68" fmla="*/ 347698 h 706685"/>
              <a:gd name="connsiteX69" fmla="*/ 341246 w 743962"/>
              <a:gd name="connsiteY69" fmla="*/ 345475 h 706685"/>
              <a:gd name="connsiteX70" fmla="*/ 339024 w 743962"/>
              <a:gd name="connsiteY70" fmla="*/ 409839 h 706685"/>
              <a:gd name="connsiteX71" fmla="*/ 341246 w 743962"/>
              <a:gd name="connsiteY71" fmla="*/ 412061 h 706685"/>
              <a:gd name="connsiteX72" fmla="*/ 298164 w 743962"/>
              <a:gd name="connsiteY72" fmla="*/ 462201 h 706685"/>
              <a:gd name="connsiteX73" fmla="*/ 305205 w 743962"/>
              <a:gd name="connsiteY73" fmla="*/ 320938 h 706685"/>
              <a:gd name="connsiteX74" fmla="*/ 446469 w 743962"/>
              <a:gd name="connsiteY74" fmla="*/ 327978 h 706685"/>
              <a:gd name="connsiteX75" fmla="*/ 446469 w 743962"/>
              <a:gd name="connsiteY75" fmla="*/ 462201 h 706685"/>
              <a:gd name="connsiteX76" fmla="*/ 658067 w 743962"/>
              <a:gd name="connsiteY76" fmla="*/ 209588 h 706685"/>
              <a:gd name="connsiteX77" fmla="*/ 724742 w 743962"/>
              <a:gd name="connsiteY77" fmla="*/ 276263 h 706685"/>
              <a:gd name="connsiteX78" fmla="*/ 658067 w 743962"/>
              <a:gd name="connsiteY78" fmla="*/ 342938 h 706685"/>
              <a:gd name="connsiteX79" fmla="*/ 591392 w 743962"/>
              <a:gd name="connsiteY79" fmla="*/ 276263 h 706685"/>
              <a:gd name="connsiteX80" fmla="*/ 658067 w 743962"/>
              <a:gd name="connsiteY80" fmla="*/ 209588 h 706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43962" h="706685">
                <a:moveTo>
                  <a:pt x="658067" y="361988"/>
                </a:moveTo>
                <a:cubicBezTo>
                  <a:pt x="705458" y="362035"/>
                  <a:pt x="743915" y="323655"/>
                  <a:pt x="743962" y="276263"/>
                </a:cubicBezTo>
                <a:cubicBezTo>
                  <a:pt x="744010" y="228871"/>
                  <a:pt x="705629" y="190414"/>
                  <a:pt x="658237" y="190367"/>
                </a:cubicBezTo>
                <a:cubicBezTo>
                  <a:pt x="610845" y="190320"/>
                  <a:pt x="572388" y="228700"/>
                  <a:pt x="572342" y="276093"/>
                </a:cubicBezTo>
                <a:cubicBezTo>
                  <a:pt x="572333" y="284540"/>
                  <a:pt x="573572" y="292943"/>
                  <a:pt x="576018" y="301028"/>
                </a:cubicBezTo>
                <a:lnTo>
                  <a:pt x="478863" y="342424"/>
                </a:lnTo>
                <a:cubicBezTo>
                  <a:pt x="460268" y="305040"/>
                  <a:pt x="423457" y="280123"/>
                  <a:pt x="381842" y="276749"/>
                </a:cubicBezTo>
                <a:lnTo>
                  <a:pt x="381842" y="170926"/>
                </a:lnTo>
                <a:cubicBezTo>
                  <a:pt x="428893" y="165666"/>
                  <a:pt x="462772" y="123259"/>
                  <a:pt x="457511" y="76207"/>
                </a:cubicBezTo>
                <a:cubicBezTo>
                  <a:pt x="452250" y="29155"/>
                  <a:pt x="409843" y="-4722"/>
                  <a:pt x="362792" y="538"/>
                </a:cubicBezTo>
                <a:cubicBezTo>
                  <a:pt x="315740" y="5798"/>
                  <a:pt x="281861" y="48205"/>
                  <a:pt x="287122" y="95257"/>
                </a:cubicBezTo>
                <a:cubicBezTo>
                  <a:pt x="291572" y="135060"/>
                  <a:pt x="322989" y="166476"/>
                  <a:pt x="362792" y="170926"/>
                </a:cubicBezTo>
                <a:lnTo>
                  <a:pt x="362792" y="276749"/>
                </a:lnTo>
                <a:cubicBezTo>
                  <a:pt x="321189" y="280135"/>
                  <a:pt x="284396" y="305052"/>
                  <a:pt x="265808" y="342424"/>
                </a:cubicBezTo>
                <a:lnTo>
                  <a:pt x="168615" y="301028"/>
                </a:lnTo>
                <a:cubicBezTo>
                  <a:pt x="182543" y="255515"/>
                  <a:pt x="156938" y="207328"/>
                  <a:pt x="111424" y="193400"/>
                </a:cubicBezTo>
                <a:cubicBezTo>
                  <a:pt x="65911" y="179471"/>
                  <a:pt x="17724" y="205076"/>
                  <a:pt x="3795" y="250591"/>
                </a:cubicBezTo>
                <a:cubicBezTo>
                  <a:pt x="-10133" y="296104"/>
                  <a:pt x="15472" y="344291"/>
                  <a:pt x="60986" y="358219"/>
                </a:cubicBezTo>
                <a:cubicBezTo>
                  <a:pt x="99524" y="370012"/>
                  <a:pt x="141090" y="353523"/>
                  <a:pt x="161062" y="318516"/>
                </a:cubicBezTo>
                <a:lnTo>
                  <a:pt x="258588" y="360083"/>
                </a:lnTo>
                <a:cubicBezTo>
                  <a:pt x="246850" y="397881"/>
                  <a:pt x="254708" y="439043"/>
                  <a:pt x="279543" y="469859"/>
                </a:cubicBezTo>
                <a:lnTo>
                  <a:pt x="201200" y="548202"/>
                </a:lnTo>
                <a:cubicBezTo>
                  <a:pt x="161642" y="521076"/>
                  <a:pt x="107583" y="531153"/>
                  <a:pt x="80457" y="570711"/>
                </a:cubicBezTo>
                <a:cubicBezTo>
                  <a:pt x="53330" y="610269"/>
                  <a:pt x="63407" y="664327"/>
                  <a:pt x="102966" y="691453"/>
                </a:cubicBezTo>
                <a:cubicBezTo>
                  <a:pt x="142524" y="718581"/>
                  <a:pt x="196582" y="708503"/>
                  <a:pt x="223708" y="668945"/>
                </a:cubicBezTo>
                <a:cubicBezTo>
                  <a:pt x="246699" y="635420"/>
                  <a:pt x="243358" y="590432"/>
                  <a:pt x="215668" y="560670"/>
                </a:cubicBezTo>
                <a:lnTo>
                  <a:pt x="292688" y="483651"/>
                </a:lnTo>
                <a:cubicBezTo>
                  <a:pt x="337819" y="524675"/>
                  <a:pt x="406738" y="524675"/>
                  <a:pt x="451869" y="483651"/>
                </a:cubicBezTo>
                <a:lnTo>
                  <a:pt x="528889" y="560670"/>
                </a:lnTo>
                <a:cubicBezTo>
                  <a:pt x="497091" y="595035"/>
                  <a:pt x="499171" y="648669"/>
                  <a:pt x="533536" y="680466"/>
                </a:cubicBezTo>
                <a:cubicBezTo>
                  <a:pt x="567899" y="712265"/>
                  <a:pt x="621534" y="710184"/>
                  <a:pt x="653332" y="675820"/>
                </a:cubicBezTo>
                <a:cubicBezTo>
                  <a:pt x="685129" y="641456"/>
                  <a:pt x="683049" y="587821"/>
                  <a:pt x="648684" y="556023"/>
                </a:cubicBezTo>
                <a:cubicBezTo>
                  <a:pt x="619688" y="529191"/>
                  <a:pt x="575999" y="525947"/>
                  <a:pt x="543357" y="548202"/>
                </a:cubicBezTo>
                <a:lnTo>
                  <a:pt x="465014" y="469859"/>
                </a:lnTo>
                <a:cubicBezTo>
                  <a:pt x="489876" y="439056"/>
                  <a:pt x="497762" y="397894"/>
                  <a:pt x="486045" y="360083"/>
                </a:cubicBezTo>
                <a:lnTo>
                  <a:pt x="583572" y="318545"/>
                </a:lnTo>
                <a:cubicBezTo>
                  <a:pt x="598782" y="345371"/>
                  <a:pt x="627228" y="361961"/>
                  <a:pt x="658067" y="361988"/>
                </a:cubicBezTo>
                <a:close/>
                <a:moveTo>
                  <a:pt x="86567" y="342938"/>
                </a:moveTo>
                <a:cubicBezTo>
                  <a:pt x="49743" y="342938"/>
                  <a:pt x="19892" y="313087"/>
                  <a:pt x="19892" y="276263"/>
                </a:cubicBezTo>
                <a:cubicBezTo>
                  <a:pt x="19892" y="239440"/>
                  <a:pt x="49743" y="209588"/>
                  <a:pt x="86567" y="209588"/>
                </a:cubicBezTo>
                <a:cubicBezTo>
                  <a:pt x="123390" y="209588"/>
                  <a:pt x="153242" y="239440"/>
                  <a:pt x="153242" y="276263"/>
                </a:cubicBezTo>
                <a:cubicBezTo>
                  <a:pt x="153200" y="313070"/>
                  <a:pt x="123373" y="342897"/>
                  <a:pt x="86567" y="342938"/>
                </a:cubicBezTo>
                <a:close/>
                <a:moveTo>
                  <a:pt x="305642" y="85763"/>
                </a:moveTo>
                <a:cubicBezTo>
                  <a:pt x="305642" y="48940"/>
                  <a:pt x="335493" y="19088"/>
                  <a:pt x="372317" y="19088"/>
                </a:cubicBezTo>
                <a:cubicBezTo>
                  <a:pt x="409140" y="19088"/>
                  <a:pt x="438992" y="48940"/>
                  <a:pt x="438992" y="85763"/>
                </a:cubicBezTo>
                <a:cubicBezTo>
                  <a:pt x="438992" y="122587"/>
                  <a:pt x="409140" y="152438"/>
                  <a:pt x="372317" y="152438"/>
                </a:cubicBezTo>
                <a:cubicBezTo>
                  <a:pt x="335510" y="152397"/>
                  <a:pt x="305683" y="122570"/>
                  <a:pt x="305642" y="85763"/>
                </a:cubicBezTo>
                <a:close/>
                <a:moveTo>
                  <a:pt x="153242" y="685838"/>
                </a:moveTo>
                <a:cubicBezTo>
                  <a:pt x="116418" y="685838"/>
                  <a:pt x="86567" y="655987"/>
                  <a:pt x="86567" y="619163"/>
                </a:cubicBezTo>
                <a:cubicBezTo>
                  <a:pt x="86567" y="582340"/>
                  <a:pt x="116418" y="552488"/>
                  <a:pt x="153242" y="552488"/>
                </a:cubicBezTo>
                <a:cubicBezTo>
                  <a:pt x="190065" y="552488"/>
                  <a:pt x="219917" y="582340"/>
                  <a:pt x="219917" y="619163"/>
                </a:cubicBezTo>
                <a:cubicBezTo>
                  <a:pt x="219875" y="655970"/>
                  <a:pt x="190048" y="685797"/>
                  <a:pt x="153242" y="685838"/>
                </a:cubicBezTo>
                <a:close/>
                <a:moveTo>
                  <a:pt x="314719" y="476946"/>
                </a:moveTo>
                <a:cubicBezTo>
                  <a:pt x="317728" y="445135"/>
                  <a:pt x="345955" y="421787"/>
                  <a:pt x="377766" y="424797"/>
                </a:cubicBezTo>
                <a:cubicBezTo>
                  <a:pt x="405411" y="427413"/>
                  <a:pt x="427299" y="449300"/>
                  <a:pt x="429914" y="476946"/>
                </a:cubicBezTo>
                <a:cubicBezTo>
                  <a:pt x="395431" y="501469"/>
                  <a:pt x="349202" y="501469"/>
                  <a:pt x="314719" y="476946"/>
                </a:cubicBezTo>
                <a:close/>
                <a:moveTo>
                  <a:pt x="345828" y="378952"/>
                </a:moveTo>
                <a:cubicBezTo>
                  <a:pt x="345833" y="364323"/>
                  <a:pt x="357697" y="352467"/>
                  <a:pt x="372326" y="352473"/>
                </a:cubicBezTo>
                <a:cubicBezTo>
                  <a:pt x="386956" y="352479"/>
                  <a:pt x="398811" y="364342"/>
                  <a:pt x="398806" y="378972"/>
                </a:cubicBezTo>
                <a:cubicBezTo>
                  <a:pt x="398800" y="393597"/>
                  <a:pt x="386942" y="405451"/>
                  <a:pt x="372317" y="405451"/>
                </a:cubicBezTo>
                <a:cubicBezTo>
                  <a:pt x="357692" y="405430"/>
                  <a:pt x="345844" y="393577"/>
                  <a:pt x="345828" y="378952"/>
                </a:cubicBezTo>
                <a:close/>
                <a:moveTo>
                  <a:pt x="658067" y="619163"/>
                </a:moveTo>
                <a:cubicBezTo>
                  <a:pt x="658067" y="655987"/>
                  <a:pt x="628215" y="685838"/>
                  <a:pt x="591392" y="685838"/>
                </a:cubicBezTo>
                <a:cubicBezTo>
                  <a:pt x="554568" y="685838"/>
                  <a:pt x="524717" y="655987"/>
                  <a:pt x="524717" y="619163"/>
                </a:cubicBezTo>
                <a:cubicBezTo>
                  <a:pt x="524717" y="582340"/>
                  <a:pt x="554568" y="552488"/>
                  <a:pt x="591392" y="552488"/>
                </a:cubicBezTo>
                <a:cubicBezTo>
                  <a:pt x="628198" y="552530"/>
                  <a:pt x="658025" y="582357"/>
                  <a:pt x="658067" y="619163"/>
                </a:cubicBezTo>
                <a:close/>
                <a:moveTo>
                  <a:pt x="446469" y="462201"/>
                </a:moveTo>
                <a:cubicBezTo>
                  <a:pt x="440358" y="439871"/>
                  <a:pt x="424543" y="421464"/>
                  <a:pt x="403387" y="412061"/>
                </a:cubicBezTo>
                <a:cubicBezTo>
                  <a:pt x="421774" y="394901"/>
                  <a:pt x="422770" y="366085"/>
                  <a:pt x="405609" y="347698"/>
                </a:cubicBezTo>
                <a:cubicBezTo>
                  <a:pt x="388450" y="329311"/>
                  <a:pt x="359633" y="328316"/>
                  <a:pt x="341246" y="345475"/>
                </a:cubicBezTo>
                <a:cubicBezTo>
                  <a:pt x="322859" y="362635"/>
                  <a:pt x="321864" y="391452"/>
                  <a:pt x="339024" y="409839"/>
                </a:cubicBezTo>
                <a:cubicBezTo>
                  <a:pt x="339738" y="410605"/>
                  <a:pt x="340480" y="411346"/>
                  <a:pt x="341246" y="412061"/>
                </a:cubicBezTo>
                <a:cubicBezTo>
                  <a:pt x="320090" y="421464"/>
                  <a:pt x="304275" y="439871"/>
                  <a:pt x="298164" y="462201"/>
                </a:cubicBezTo>
                <a:cubicBezTo>
                  <a:pt x="261100" y="421248"/>
                  <a:pt x="264252" y="358002"/>
                  <a:pt x="305205" y="320938"/>
                </a:cubicBezTo>
                <a:cubicBezTo>
                  <a:pt x="346158" y="283873"/>
                  <a:pt x="409404" y="287025"/>
                  <a:pt x="446469" y="327978"/>
                </a:cubicBezTo>
                <a:cubicBezTo>
                  <a:pt x="480949" y="366076"/>
                  <a:pt x="480949" y="424103"/>
                  <a:pt x="446469" y="462201"/>
                </a:cubicBezTo>
                <a:close/>
                <a:moveTo>
                  <a:pt x="658067" y="209588"/>
                </a:moveTo>
                <a:cubicBezTo>
                  <a:pt x="694890" y="209588"/>
                  <a:pt x="724742" y="239440"/>
                  <a:pt x="724742" y="276263"/>
                </a:cubicBezTo>
                <a:cubicBezTo>
                  <a:pt x="724742" y="313087"/>
                  <a:pt x="694890" y="342938"/>
                  <a:pt x="658067" y="342938"/>
                </a:cubicBezTo>
                <a:cubicBezTo>
                  <a:pt x="621243" y="342938"/>
                  <a:pt x="591392" y="313087"/>
                  <a:pt x="591392" y="276263"/>
                </a:cubicBezTo>
                <a:cubicBezTo>
                  <a:pt x="591433" y="239457"/>
                  <a:pt x="621260" y="209630"/>
                  <a:pt x="658067" y="209588"/>
                </a:cubicBezTo>
                <a:close/>
              </a:path>
            </a:pathLst>
          </a:custGeom>
          <a:solidFill>
            <a:schemeClr val="tx2"/>
          </a:solidFill>
          <a:ln w="28575" cap="flat">
            <a:solidFill>
              <a:srgbClr val="000066"/>
            </a:solidFill>
            <a:prstDash val="solid"/>
            <a:miter/>
          </a:ln>
        </p:spPr>
        <p:txBody>
          <a:bodyPr rtlCol="0" anchor="ctr"/>
          <a:lstStyle/>
          <a:p>
            <a:endParaRPr lang="en-US"/>
          </a:p>
        </p:txBody>
      </p:sp>
      <p:sp>
        <p:nvSpPr>
          <p:cNvPr id="3" name="TextBox 2">
            <a:extLst>
              <a:ext uri="{FF2B5EF4-FFF2-40B4-BE49-F238E27FC236}">
                <a16:creationId xmlns:a16="http://schemas.microsoft.com/office/drawing/2014/main" id="{D4954064-AC88-C560-BA26-1FC2088A08DA}"/>
              </a:ext>
            </a:extLst>
          </p:cNvPr>
          <p:cNvSpPr txBox="1"/>
          <p:nvPr/>
        </p:nvSpPr>
        <p:spPr>
          <a:xfrm>
            <a:off x="2761247" y="5648826"/>
            <a:ext cx="3537284" cy="1200329"/>
          </a:xfrm>
          <a:prstGeom prst="rect">
            <a:avLst/>
          </a:prstGeom>
          <a:noFill/>
          <a:ln w="28575">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Learn more about social connectedness here: </a:t>
            </a:r>
            <a:r>
              <a:rPr lang="en-US" dirty="0">
                <a:ea typeface="+mn-lt"/>
                <a:cs typeface="+mn-lt"/>
                <a:hlinkClick r:id="rId3"/>
              </a:rPr>
              <a:t>www.hhs.gov/surgeongeneral/priorities/connection/index.html</a:t>
            </a:r>
            <a:r>
              <a:rPr lang="en-US" dirty="0">
                <a:ea typeface="+mn-lt"/>
                <a:cs typeface="+mn-lt"/>
              </a:rPr>
              <a:t> </a:t>
            </a:r>
          </a:p>
        </p:txBody>
      </p:sp>
    </p:spTree>
    <p:extLst>
      <p:ext uri="{BB962C8B-B14F-4D97-AF65-F5344CB8AC3E}">
        <p14:creationId xmlns:p14="http://schemas.microsoft.com/office/powerpoint/2010/main" val="21587867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7A1F6-1764-4B44-BC01-B9CAAF2A6B5E}"/>
              </a:ext>
            </a:extLst>
          </p:cNvPr>
          <p:cNvSpPr>
            <a:spLocks noGrp="1"/>
          </p:cNvSpPr>
          <p:nvPr>
            <p:ph type="title"/>
          </p:nvPr>
        </p:nvSpPr>
        <p:spPr>
          <a:xfrm>
            <a:off x="2485" y="225979"/>
            <a:ext cx="9129091" cy="1355380"/>
          </a:xfrm>
        </p:spPr>
        <p:txBody>
          <a:bodyPr vert="horz" lIns="91440" tIns="45720" rIns="91440" bIns="45720" rtlCol="0" anchor="ctr">
            <a:noAutofit/>
          </a:bodyPr>
          <a:lstStyle/>
          <a:p>
            <a:pPr algn="ctr"/>
            <a:r>
              <a:rPr lang="en-US" sz="3200" b="1" dirty="0">
                <a:latin typeface="+mn-lt"/>
                <a:cs typeface="Calibri Light"/>
              </a:rPr>
              <a:t>An Epidemic within a Pandemic: </a:t>
            </a:r>
            <a:br>
              <a:rPr lang="en-US" sz="3200" b="1" dirty="0">
                <a:latin typeface="+mn-lt"/>
                <a:cs typeface="Calibri Light"/>
              </a:rPr>
            </a:br>
            <a:r>
              <a:rPr lang="en-US" sz="3200" b="1" dirty="0">
                <a:latin typeface="+mn-lt"/>
                <a:cs typeface="Calibri Light"/>
              </a:rPr>
              <a:t>The Impact of COVID-19 on Substance Use Disorder</a:t>
            </a:r>
            <a:br>
              <a:rPr lang="en-US" sz="3200" b="1" dirty="0">
                <a:latin typeface="Corbel"/>
                <a:cs typeface="Calibri"/>
              </a:rPr>
            </a:br>
            <a:endParaRPr lang="en-US" sz="3200" b="1">
              <a:cs typeface="Calibri Light"/>
            </a:endParaRPr>
          </a:p>
        </p:txBody>
      </p:sp>
      <p:sp>
        <p:nvSpPr>
          <p:cNvPr id="3" name="Content Placeholder 2">
            <a:extLst>
              <a:ext uri="{FF2B5EF4-FFF2-40B4-BE49-F238E27FC236}">
                <a16:creationId xmlns:a16="http://schemas.microsoft.com/office/drawing/2014/main" id="{4A256077-A8B9-44DA-8CB4-DC9ADC5A631D}"/>
              </a:ext>
            </a:extLst>
          </p:cNvPr>
          <p:cNvSpPr>
            <a:spLocks noGrp="1"/>
          </p:cNvSpPr>
          <p:nvPr>
            <p:ph idx="1"/>
          </p:nvPr>
        </p:nvSpPr>
        <p:spPr>
          <a:xfrm>
            <a:off x="285012" y="1988863"/>
            <a:ext cx="5678170" cy="4351338"/>
          </a:xfrm>
        </p:spPr>
        <p:txBody>
          <a:bodyPr vert="horz" lIns="91440" tIns="45720" rIns="91440" bIns="45720" rtlCol="0" anchor="t">
            <a:normAutofit/>
          </a:bodyPr>
          <a:lstStyle/>
          <a:p>
            <a:pPr marL="0" indent="0">
              <a:buNone/>
            </a:pPr>
            <a:r>
              <a:rPr lang="en-US" sz="2400">
                <a:ea typeface="+mn-lt"/>
                <a:cs typeface="+mn-lt"/>
              </a:rPr>
              <a:t>COVID-19 and the substance use disorder epidemic put those with SUD at </a:t>
            </a:r>
            <a:r>
              <a:rPr lang="en-US" sz="2400" b="1">
                <a:solidFill>
                  <a:srgbClr val="C00000"/>
                </a:solidFill>
                <a:ea typeface="+mn-lt"/>
                <a:cs typeface="+mn-lt"/>
              </a:rPr>
              <a:t>higher risk</a:t>
            </a:r>
            <a:r>
              <a:rPr lang="en-US" sz="2400">
                <a:solidFill>
                  <a:srgbClr val="C00000"/>
                </a:solidFill>
                <a:ea typeface="+mn-lt"/>
                <a:cs typeface="+mn-lt"/>
              </a:rPr>
              <a:t> </a:t>
            </a:r>
            <a:r>
              <a:rPr lang="en-US" sz="2400">
                <a:ea typeface="+mn-lt"/>
                <a:cs typeface="+mn-lt"/>
              </a:rPr>
              <a:t>for illness and death from COVID-19.</a:t>
            </a:r>
            <a:endParaRPr lang="en-US"/>
          </a:p>
          <a:p>
            <a:endParaRPr lang="en-US" sz="2400">
              <a:ea typeface="+mn-lt"/>
              <a:cs typeface="+mn-lt"/>
            </a:endParaRPr>
          </a:p>
          <a:p>
            <a:endParaRPr lang="en-US" sz="2400">
              <a:cs typeface="Calibri"/>
            </a:endParaRPr>
          </a:p>
          <a:p>
            <a:pPr marL="0" indent="0">
              <a:buNone/>
            </a:pPr>
            <a:r>
              <a:rPr lang="en-US" sz="2400" i="0">
                <a:effectLst/>
                <a:cs typeface="Calibri"/>
              </a:rPr>
              <a:t>The disruption to daily life due to </a:t>
            </a:r>
            <a:r>
              <a:rPr lang="en-US" sz="2400">
                <a:cs typeface="Calibri"/>
              </a:rPr>
              <a:t>the </a:t>
            </a:r>
            <a:r>
              <a:rPr lang="en-US" sz="2400" i="0">
                <a:effectLst/>
                <a:cs typeface="Calibri"/>
              </a:rPr>
              <a:t>COVID-19 pandemic has </a:t>
            </a:r>
            <a:r>
              <a:rPr lang="en-US" sz="2400" b="1">
                <a:solidFill>
                  <a:srgbClr val="C00000"/>
                </a:solidFill>
                <a:cs typeface="Calibri"/>
              </a:rPr>
              <a:t>disproportionally affected</a:t>
            </a:r>
            <a:r>
              <a:rPr lang="en-US" sz="2400" i="0">
                <a:solidFill>
                  <a:srgbClr val="C00000"/>
                </a:solidFill>
                <a:effectLst/>
                <a:cs typeface="Calibri"/>
              </a:rPr>
              <a:t> </a:t>
            </a:r>
            <a:r>
              <a:rPr lang="en-US" sz="2400">
                <a:cs typeface="Calibri"/>
              </a:rPr>
              <a:t>those</a:t>
            </a:r>
            <a:r>
              <a:rPr lang="en-US" sz="2400" i="0">
                <a:effectLst/>
                <a:cs typeface="Calibri"/>
              </a:rPr>
              <a:t> with </a:t>
            </a:r>
            <a:r>
              <a:rPr lang="en-US" sz="2400">
                <a:cs typeface="Calibri"/>
              </a:rPr>
              <a:t>SUD,</a:t>
            </a:r>
            <a:r>
              <a:rPr lang="en-US" sz="2400" i="0">
                <a:effectLst/>
                <a:cs typeface="Calibri"/>
              </a:rPr>
              <a:t> seeking treatment and in recovery.</a:t>
            </a:r>
            <a:r>
              <a:rPr lang="en-US" sz="2400">
                <a:cs typeface="Calibri" panose="020F0502020204030204"/>
              </a:rPr>
              <a:t> </a:t>
            </a:r>
          </a:p>
        </p:txBody>
      </p:sp>
      <p:sp>
        <p:nvSpPr>
          <p:cNvPr id="4" name="Rectangle: Rounded Corners 3">
            <a:extLst>
              <a:ext uri="{FF2B5EF4-FFF2-40B4-BE49-F238E27FC236}">
                <a16:creationId xmlns:a16="http://schemas.microsoft.com/office/drawing/2014/main" id="{A8512338-3799-434C-9F84-74FCFF40DA70}"/>
              </a:ext>
            </a:extLst>
          </p:cNvPr>
          <p:cNvSpPr/>
          <p:nvPr/>
        </p:nvSpPr>
        <p:spPr>
          <a:xfrm>
            <a:off x="5811319" y="1294478"/>
            <a:ext cx="3251338" cy="213202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600" b="1">
                <a:solidFill>
                  <a:schemeClr val="tx1"/>
                </a:solidFill>
                <a:ea typeface="+mn-lt"/>
                <a:cs typeface="+mn-lt"/>
              </a:rPr>
              <a:t>People with SUD are </a:t>
            </a:r>
          </a:p>
          <a:p>
            <a:pPr algn="ctr"/>
            <a:r>
              <a:rPr lang="en-US" sz="2600" b="1">
                <a:solidFill>
                  <a:srgbClr val="C00000"/>
                </a:solidFill>
                <a:ea typeface="+mn-lt"/>
                <a:cs typeface="+mn-lt"/>
              </a:rPr>
              <a:t>8.6 x's more likely</a:t>
            </a:r>
            <a:r>
              <a:rPr lang="en-US" sz="2600" b="1">
                <a:solidFill>
                  <a:schemeClr val="tx1"/>
                </a:solidFill>
                <a:ea typeface="+mn-lt"/>
                <a:cs typeface="+mn-lt"/>
              </a:rPr>
              <a:t> to contract COVID-19 </a:t>
            </a:r>
          </a:p>
        </p:txBody>
      </p:sp>
      <p:sp>
        <p:nvSpPr>
          <p:cNvPr id="8" name="Text Box 2">
            <a:extLst>
              <a:ext uri="{FF2B5EF4-FFF2-40B4-BE49-F238E27FC236}">
                <a16:creationId xmlns:a16="http://schemas.microsoft.com/office/drawing/2014/main" id="{783FE9EC-23CC-4E41-AFED-ABC39BA007C0}"/>
              </a:ext>
            </a:extLst>
          </p:cNvPr>
          <p:cNvSpPr txBox="1">
            <a:spLocks noChangeArrowheads="1"/>
          </p:cNvSpPr>
          <p:nvPr/>
        </p:nvSpPr>
        <p:spPr bwMode="auto">
          <a:xfrm>
            <a:off x="5739085" y="3434467"/>
            <a:ext cx="3404915" cy="28829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800">
                <a:effectLst/>
                <a:latin typeface="Calibri"/>
                <a:ea typeface="Calibri" panose="020F0502020204030204" pitchFamily="34" charset="0"/>
                <a:cs typeface="Times New Roman"/>
              </a:rPr>
              <a:t>https://www.ncbi.nlm.nih.gov/pmc/articles/PMC7488216/</a:t>
            </a:r>
          </a:p>
        </p:txBody>
      </p:sp>
      <p:pic>
        <p:nvPicPr>
          <p:cNvPr id="5" name="Picture 5" descr="A person in a virtual meeting">
            <a:extLst>
              <a:ext uri="{FF2B5EF4-FFF2-40B4-BE49-F238E27FC236}">
                <a16:creationId xmlns:a16="http://schemas.microsoft.com/office/drawing/2014/main" id="{D2D20323-1BF5-4E59-B051-0EC031F04F69}"/>
              </a:ext>
            </a:extLst>
          </p:cNvPr>
          <p:cNvPicPr>
            <a:picLocks noChangeAspect="1"/>
          </p:cNvPicPr>
          <p:nvPr/>
        </p:nvPicPr>
        <p:blipFill>
          <a:blip r:embed="rId3"/>
          <a:stretch>
            <a:fillRect/>
          </a:stretch>
        </p:blipFill>
        <p:spPr>
          <a:xfrm>
            <a:off x="5871955" y="4320325"/>
            <a:ext cx="3015698" cy="1637471"/>
          </a:xfrm>
          <a:prstGeom prst="rect">
            <a:avLst/>
          </a:prstGeom>
        </p:spPr>
      </p:pic>
    </p:spTree>
    <p:extLst>
      <p:ext uri="{BB962C8B-B14F-4D97-AF65-F5344CB8AC3E}">
        <p14:creationId xmlns:p14="http://schemas.microsoft.com/office/powerpoint/2010/main" val="3070116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18736-6DA6-40E4-BA6E-21FA6BA0D6A8}"/>
              </a:ext>
            </a:extLst>
          </p:cNvPr>
          <p:cNvSpPr>
            <a:spLocks noGrp="1"/>
          </p:cNvSpPr>
          <p:nvPr>
            <p:ph type="title"/>
          </p:nvPr>
        </p:nvSpPr>
        <p:spPr/>
        <p:txBody>
          <a:bodyPr/>
          <a:lstStyle/>
          <a:p>
            <a:r>
              <a:rPr lang="en-US"/>
              <a:t>Parking Lot</a:t>
            </a:r>
          </a:p>
        </p:txBody>
      </p:sp>
      <p:sp>
        <p:nvSpPr>
          <p:cNvPr id="3" name="Content Placeholder 2">
            <a:extLst>
              <a:ext uri="{FF2B5EF4-FFF2-40B4-BE49-F238E27FC236}">
                <a16:creationId xmlns:a16="http://schemas.microsoft.com/office/drawing/2014/main" id="{9DA9EB4E-4CCD-4FDA-AEF8-DEB6F8B029EF}"/>
              </a:ext>
            </a:extLst>
          </p:cNvPr>
          <p:cNvSpPr>
            <a:spLocks noGrp="1"/>
          </p:cNvSpPr>
          <p:nvPr>
            <p:ph idx="1"/>
          </p:nvPr>
        </p:nvSpPr>
        <p:spPr/>
        <p:txBody>
          <a:bodyPr/>
          <a:lstStyle/>
          <a:p>
            <a:pPr marL="0" indent="0">
              <a:buNone/>
            </a:pPr>
            <a:r>
              <a:rPr lang="en-US"/>
              <a:t>Looking back at our parking lot, what questions do you still have? What are you still unsure about?</a:t>
            </a:r>
          </a:p>
        </p:txBody>
      </p:sp>
      <p:pic>
        <p:nvPicPr>
          <p:cNvPr id="5" name="Picture 4" descr="A car parked outside a gas station&#10;">
            <a:extLst>
              <a:ext uri="{FF2B5EF4-FFF2-40B4-BE49-F238E27FC236}">
                <a16:creationId xmlns:a16="http://schemas.microsoft.com/office/drawing/2014/main" id="{5A93CAFC-C814-48A6-A713-8A9D7FB60048}"/>
              </a:ext>
            </a:extLst>
          </p:cNvPr>
          <p:cNvPicPr>
            <a:picLocks noChangeAspect="1"/>
          </p:cNvPicPr>
          <p:nvPr/>
        </p:nvPicPr>
        <p:blipFill>
          <a:blip r:embed="rId3"/>
          <a:stretch>
            <a:fillRect/>
          </a:stretch>
        </p:blipFill>
        <p:spPr>
          <a:xfrm>
            <a:off x="2060155" y="3204950"/>
            <a:ext cx="4094194" cy="2586605"/>
          </a:xfrm>
          <a:prstGeom prst="rect">
            <a:avLst/>
          </a:prstGeom>
        </p:spPr>
      </p:pic>
      <p:sp>
        <p:nvSpPr>
          <p:cNvPr id="7" name="Flowchart: Connector 6">
            <a:extLst>
              <a:ext uri="{FF2B5EF4-FFF2-40B4-BE49-F238E27FC236}">
                <a16:creationId xmlns:a16="http://schemas.microsoft.com/office/drawing/2014/main" id="{161C332F-E7D7-4DEC-B24F-C30EC2102B4D}"/>
              </a:ext>
            </a:extLst>
          </p:cNvPr>
          <p:cNvSpPr/>
          <p:nvPr/>
        </p:nvSpPr>
        <p:spPr>
          <a:xfrm>
            <a:off x="6772903" y="6095751"/>
            <a:ext cx="336460" cy="33646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7</a:t>
            </a:r>
          </a:p>
        </p:txBody>
      </p:sp>
      <p:sp>
        <p:nvSpPr>
          <p:cNvPr id="8" name="TextBox 7">
            <a:extLst>
              <a:ext uri="{FF2B5EF4-FFF2-40B4-BE49-F238E27FC236}">
                <a16:creationId xmlns:a16="http://schemas.microsoft.com/office/drawing/2014/main" id="{07AF1D6D-998F-4F18-BC77-7FEB931661CA}"/>
              </a:ext>
            </a:extLst>
          </p:cNvPr>
          <p:cNvSpPr txBox="1"/>
          <p:nvPr/>
        </p:nvSpPr>
        <p:spPr>
          <a:xfrm flipH="1">
            <a:off x="2060154" y="5534108"/>
            <a:ext cx="2800604" cy="276999"/>
          </a:xfrm>
          <a:prstGeom prst="rect">
            <a:avLst/>
          </a:prstGeom>
          <a:noFill/>
        </p:spPr>
        <p:txBody>
          <a:bodyPr wrap="square" rtlCol="0">
            <a:spAutoFit/>
          </a:bodyPr>
          <a:lstStyle/>
          <a:p>
            <a:r>
              <a:rPr lang="en-US" sz="1200">
                <a:solidFill>
                  <a:schemeClr val="bg1"/>
                </a:solidFill>
              </a:rPr>
              <a:t>Image Credit: Melissa Quezada, </a:t>
            </a:r>
            <a:r>
              <a:rPr lang="en-US" sz="1200" err="1">
                <a:solidFill>
                  <a:schemeClr val="bg1"/>
                </a:solidFill>
              </a:rPr>
              <a:t>AzCRH</a:t>
            </a:r>
            <a:endParaRPr lang="en-US" sz="1200">
              <a:solidFill>
                <a:schemeClr val="bg1"/>
              </a:solidFill>
            </a:endParaRPr>
          </a:p>
        </p:txBody>
      </p:sp>
    </p:spTree>
    <p:extLst>
      <p:ext uri="{BB962C8B-B14F-4D97-AF65-F5344CB8AC3E}">
        <p14:creationId xmlns:p14="http://schemas.microsoft.com/office/powerpoint/2010/main" val="39262194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8065776" cy="1143000"/>
          </a:xfrm>
        </p:spPr>
        <p:txBody>
          <a:bodyPr vert="horz" lIns="91440" tIns="45720" rIns="91440" bIns="45720" rtlCol="0" anchor="ctr">
            <a:normAutofit/>
          </a:bodyPr>
          <a:lstStyle/>
          <a:p>
            <a:pPr>
              <a:lnSpc>
                <a:spcPct val="90000"/>
              </a:lnSpc>
            </a:pPr>
            <a:r>
              <a:rPr lang="en-US" sz="4800" b="1">
                <a:solidFill>
                  <a:schemeClr val="tx1"/>
                </a:solidFill>
              </a:rPr>
              <a:t>Remember</a:t>
            </a:r>
          </a:p>
        </p:txBody>
      </p:sp>
      <p:sp>
        <p:nvSpPr>
          <p:cNvPr id="3" name="Content Placeholder 2"/>
          <p:cNvSpPr>
            <a:spLocks noGrp="1"/>
          </p:cNvSpPr>
          <p:nvPr>
            <p:ph idx="1"/>
          </p:nvPr>
        </p:nvSpPr>
        <p:spPr>
          <a:xfrm>
            <a:off x="449574" y="1205802"/>
            <a:ext cx="3640157" cy="5302626"/>
          </a:xfrm>
        </p:spPr>
        <p:txBody>
          <a:bodyPr vert="horz" lIns="91440" tIns="45720" rIns="91440" bIns="45720" rtlCol="0">
            <a:normAutofit fontScale="92500" lnSpcReduction="10000"/>
          </a:bodyPr>
          <a:lstStyle/>
          <a:p>
            <a:pPr marL="514350" indent="-514350">
              <a:buFont typeface="+mj-lt"/>
              <a:buAutoNum type="arabicPeriod"/>
            </a:pPr>
            <a:r>
              <a:rPr lang="en-US"/>
              <a:t>People who use drugs aren’t bad people. </a:t>
            </a:r>
          </a:p>
          <a:p>
            <a:pPr marL="514350" indent="-514350">
              <a:buFont typeface="+mj-lt"/>
              <a:buAutoNum type="arabicPeriod"/>
            </a:pPr>
            <a:r>
              <a:rPr lang="en-US"/>
              <a:t>Substance Use Disorder is a chronic relapsing brain disease.</a:t>
            </a:r>
          </a:p>
          <a:p>
            <a:pPr marL="514350" indent="-514350">
              <a:buFont typeface="+mj-lt"/>
              <a:buAutoNum type="arabicPeriod"/>
            </a:pPr>
            <a:r>
              <a:rPr lang="en-US"/>
              <a:t>Naloxone reverses an opioid overdose. </a:t>
            </a:r>
          </a:p>
          <a:p>
            <a:pPr marL="0" indent="0">
              <a:buNone/>
            </a:pPr>
            <a:endParaRPr lang="en-US"/>
          </a:p>
          <a:p>
            <a:pPr marL="0" indent="0">
              <a:buNone/>
            </a:pPr>
            <a:endParaRPr lang="en-US"/>
          </a:p>
          <a:p>
            <a:pPr marL="0" indent="0">
              <a:buNone/>
            </a:pPr>
            <a:r>
              <a:rPr lang="en-US"/>
              <a:t>We can meet people where they’re at and not leave them there.</a:t>
            </a:r>
          </a:p>
        </p:txBody>
      </p:sp>
      <p:pic>
        <p:nvPicPr>
          <p:cNvPr id="5" name="Picture 4" descr="A family posing for a photo in front of a desert landscape">
            <a:extLst>
              <a:ext uri="{FF2B5EF4-FFF2-40B4-BE49-F238E27FC236}">
                <a16:creationId xmlns:a16="http://schemas.microsoft.com/office/drawing/2014/main" id="{F932CD0E-F77E-4D9B-9019-E9C6B39AAB63}"/>
              </a:ext>
            </a:extLst>
          </p:cNvPr>
          <p:cNvPicPr>
            <a:picLocks noChangeAspect="1"/>
          </p:cNvPicPr>
          <p:nvPr/>
        </p:nvPicPr>
        <p:blipFill>
          <a:blip r:embed="rId3"/>
          <a:stretch>
            <a:fillRect/>
          </a:stretch>
        </p:blipFill>
        <p:spPr>
          <a:xfrm>
            <a:off x="4268807" y="670405"/>
            <a:ext cx="4764665" cy="5838023"/>
          </a:xfrm>
          <a:prstGeom prst="rect">
            <a:avLst/>
          </a:prstGeom>
        </p:spPr>
      </p:pic>
    </p:spTree>
    <p:extLst>
      <p:ext uri="{BB962C8B-B14F-4D97-AF65-F5344CB8AC3E}">
        <p14:creationId xmlns:p14="http://schemas.microsoft.com/office/powerpoint/2010/main" val="15059126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746D32-E7AB-44C9-8D54-F008B37117D8}"/>
              </a:ext>
            </a:extLst>
          </p:cNvPr>
          <p:cNvSpPr>
            <a:spLocks noGrp="1"/>
          </p:cNvSpPr>
          <p:nvPr>
            <p:ph type="ctrTitle"/>
          </p:nvPr>
        </p:nvSpPr>
        <p:spPr>
          <a:xfrm>
            <a:off x="308451" y="2608295"/>
            <a:ext cx="8526483" cy="2548062"/>
          </a:xfrm>
        </p:spPr>
        <p:txBody>
          <a:bodyPr>
            <a:noAutofit/>
          </a:bodyPr>
          <a:lstStyle/>
          <a:p>
            <a:r>
              <a:rPr lang="en-US" sz="4500"/>
              <a:t>Additional information and resources here:</a:t>
            </a:r>
            <a:br>
              <a:rPr lang="en-US" sz="4500"/>
            </a:br>
            <a:r>
              <a:rPr lang="en-US" sz="4500" b="1"/>
              <a:t> </a:t>
            </a:r>
            <a:r>
              <a:rPr lang="en-US" sz="4500">
                <a:ea typeface="+mn-lt"/>
                <a:cs typeface="+mn-lt"/>
                <a:hlinkClick r:id="rId3"/>
              </a:rPr>
              <a:t>crh.arizona.edu</a:t>
            </a:r>
            <a:br>
              <a:rPr lang="en-US" sz="4500">
                <a:highlight>
                  <a:srgbClr val="FFFF00"/>
                </a:highlight>
                <a:ea typeface="+mn-lt"/>
                <a:cs typeface="+mn-lt"/>
              </a:rPr>
            </a:br>
            <a:br>
              <a:rPr lang="en-US" sz="4500">
                <a:highlight>
                  <a:srgbClr val="FFFF00"/>
                </a:highlight>
                <a:ea typeface="+mn-lt"/>
                <a:cs typeface="+mn-lt"/>
              </a:rPr>
            </a:br>
            <a:br>
              <a:rPr lang="en-US" sz="4500">
                <a:highlight>
                  <a:srgbClr val="FFFF00"/>
                </a:highlight>
                <a:ea typeface="+mn-lt"/>
                <a:cs typeface="+mn-lt"/>
              </a:rPr>
            </a:br>
            <a:r>
              <a:rPr lang="en-US" sz="3200">
                <a:cs typeface="Calibri"/>
              </a:rPr>
              <a:t>Email: </a:t>
            </a:r>
            <a:r>
              <a:rPr lang="en-US" sz="3200">
                <a:ea typeface="+mn-lt"/>
                <a:cs typeface="+mn-lt"/>
                <a:hlinkClick r:id="rId4"/>
              </a:rPr>
              <a:t>azcrh-od2a@arizona.edu</a:t>
            </a:r>
            <a:r>
              <a:rPr lang="en-US" sz="3200">
                <a:ea typeface="+mn-lt"/>
                <a:cs typeface="+mn-lt"/>
              </a:rPr>
              <a:t> </a:t>
            </a:r>
            <a:endParaRPr lang="en-US" sz="3200">
              <a:cs typeface="Calibri"/>
            </a:endParaRPr>
          </a:p>
        </p:txBody>
      </p:sp>
    </p:spTree>
    <p:extLst>
      <p:ext uri="{BB962C8B-B14F-4D97-AF65-F5344CB8AC3E}">
        <p14:creationId xmlns:p14="http://schemas.microsoft.com/office/powerpoint/2010/main" val="3482583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Learning Objectives continued… </a:t>
            </a:r>
          </a:p>
        </p:txBody>
      </p:sp>
      <p:sp>
        <p:nvSpPr>
          <p:cNvPr id="3" name="Content Placeholder 2"/>
          <p:cNvSpPr>
            <a:spLocks noGrp="1"/>
          </p:cNvSpPr>
          <p:nvPr>
            <p:ph idx="1"/>
          </p:nvPr>
        </p:nvSpPr>
        <p:spPr>
          <a:xfrm>
            <a:off x="409903" y="1108308"/>
            <a:ext cx="8734097" cy="4626749"/>
          </a:xfrm>
        </p:spPr>
        <p:txBody>
          <a:bodyPr vert="horz" lIns="91440" tIns="45720" rIns="91440" bIns="45720" rtlCol="0" anchor="t">
            <a:noAutofit/>
          </a:bodyPr>
          <a:lstStyle/>
          <a:p>
            <a:pPr marL="514350" lvl="0" indent="-514350">
              <a:buFont typeface="+mj-lt"/>
              <a:buAutoNum type="arabicPeriod" startAt="5"/>
            </a:pPr>
            <a:r>
              <a:rPr lang="en-US" sz="2400"/>
              <a:t>Show ability to respond to an opioid overdose using naloxone.</a:t>
            </a:r>
            <a:endParaRPr lang="en-US" sz="2400">
              <a:cs typeface="Calibri"/>
            </a:endParaRPr>
          </a:p>
          <a:p>
            <a:pPr marL="514350" lvl="0" indent="-514350">
              <a:buFont typeface="+mj-lt"/>
              <a:buAutoNum type="arabicPeriod" startAt="5"/>
            </a:pPr>
            <a:r>
              <a:rPr lang="en-US" sz="2400"/>
              <a:t>Identify aftercare next steps, including where to refer to resources.</a:t>
            </a:r>
            <a:endParaRPr lang="en-US" sz="2400">
              <a:cs typeface="Calibri"/>
            </a:endParaRPr>
          </a:p>
          <a:p>
            <a:pPr marL="514350" lvl="0" indent="-514350">
              <a:buFont typeface="+mj-lt"/>
              <a:buAutoNum type="arabicPeriod" startAt="5"/>
            </a:pPr>
            <a:r>
              <a:rPr lang="en-US" sz="2400"/>
              <a:t>Define risk reduction messages and resources to share with clients and communities.</a:t>
            </a:r>
            <a:endParaRPr lang="en-US" sz="2400">
              <a:cs typeface="Calibri"/>
            </a:endParaRPr>
          </a:p>
          <a:p>
            <a:pPr marL="0" indent="0">
              <a:spcAft>
                <a:spcPts val="1200"/>
              </a:spcAft>
              <a:buNone/>
            </a:pPr>
            <a:r>
              <a:rPr lang="en-US" sz="2000" b="1">
                <a:ea typeface="+mn-lt"/>
                <a:cs typeface="+mn-lt"/>
              </a:rPr>
              <a:t>                        </a:t>
            </a:r>
            <a:r>
              <a:rPr lang="en-US" sz="2000">
                <a:ea typeface="+mn-lt"/>
                <a:cs typeface="+mn-lt"/>
              </a:rPr>
              <a:t> </a:t>
            </a:r>
            <a:endParaRPr lang="en-US" sz="2000">
              <a:cs typeface="Calibri"/>
            </a:endParaRPr>
          </a:p>
        </p:txBody>
      </p:sp>
      <p:pic>
        <p:nvPicPr>
          <p:cNvPr id="4" name="Picture 3" descr="Sunset slide border "/>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742040"/>
            <a:ext cx="9143999" cy="1115961"/>
          </a:xfrm>
          <a:prstGeom prst="rect">
            <a:avLst/>
          </a:prstGeom>
        </p:spPr>
      </p:pic>
      <p:sp>
        <p:nvSpPr>
          <p:cNvPr id="6" name="TextBox 5">
            <a:extLst>
              <a:ext uri="{FF2B5EF4-FFF2-40B4-BE49-F238E27FC236}">
                <a16:creationId xmlns:a16="http://schemas.microsoft.com/office/drawing/2014/main" id="{03A3840B-5ACC-F821-20D6-76DCEE796D0A}"/>
              </a:ext>
            </a:extLst>
          </p:cNvPr>
          <p:cNvSpPr txBox="1"/>
          <p:nvPr/>
        </p:nvSpPr>
        <p:spPr>
          <a:xfrm>
            <a:off x="65819" y="3326708"/>
            <a:ext cx="9000487"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mn-lt"/>
                <a:cs typeface="+mn-lt"/>
              </a:rPr>
              <a:t>Community Health Worker/Representative Core Competencies:</a:t>
            </a:r>
            <a:endParaRPr lang="en-US" sz="2000">
              <a:ea typeface="+mn-lt"/>
              <a:cs typeface="+mn-lt"/>
            </a:endParaRPr>
          </a:p>
          <a:p>
            <a:pPr marL="285750" indent="-285750">
              <a:buFont typeface="Arial"/>
              <a:buChar char="•"/>
            </a:pPr>
            <a:r>
              <a:rPr lang="en-US" sz="2400">
                <a:ea typeface="+mn-lt"/>
                <a:cs typeface="+mn-lt"/>
              </a:rPr>
              <a:t>Communication                              </a:t>
            </a:r>
            <a:endParaRPr lang="en-US" sz="2400">
              <a:cs typeface="Calibri"/>
            </a:endParaRPr>
          </a:p>
          <a:p>
            <a:pPr marL="285750" indent="-285750">
              <a:buFont typeface="Arial"/>
              <a:buChar char="•"/>
            </a:pPr>
            <a:r>
              <a:rPr lang="en-US" sz="2400">
                <a:ea typeface="+mn-lt"/>
                <a:cs typeface="+mn-lt"/>
              </a:rPr>
              <a:t>Relationship Building                                                                      </a:t>
            </a:r>
            <a:endParaRPr lang="en-US" sz="2400">
              <a:cs typeface="Calibri"/>
            </a:endParaRPr>
          </a:p>
          <a:p>
            <a:pPr marL="285750" indent="-285750">
              <a:buFont typeface="Arial"/>
              <a:buChar char="•"/>
            </a:pPr>
            <a:r>
              <a:rPr lang="en-US" sz="2400">
                <a:ea typeface="+mn-lt"/>
                <a:cs typeface="+mn-lt"/>
              </a:rPr>
              <a:t>Service Coordination </a:t>
            </a:r>
            <a:r>
              <a:rPr lang="en-US">
                <a:ea typeface="+mn-lt"/>
                <a:cs typeface="+mn-lt"/>
              </a:rPr>
              <a:t>      </a:t>
            </a:r>
            <a:endParaRPr lang="en-US"/>
          </a:p>
          <a:p>
            <a:endParaRPr lang="en-US" b="1">
              <a:cs typeface="Calibri"/>
            </a:endParaRPr>
          </a:p>
          <a:p>
            <a:endParaRPr lang="en-US">
              <a:cs typeface="Calibri"/>
            </a:endParaRPr>
          </a:p>
        </p:txBody>
      </p:sp>
      <p:sp>
        <p:nvSpPr>
          <p:cNvPr id="8" name="TextBox 7">
            <a:extLst>
              <a:ext uri="{FF2B5EF4-FFF2-40B4-BE49-F238E27FC236}">
                <a16:creationId xmlns:a16="http://schemas.microsoft.com/office/drawing/2014/main" id="{68D0A155-E15A-6C2E-5D54-BFCC26405E23}"/>
              </a:ext>
            </a:extLst>
          </p:cNvPr>
          <p:cNvSpPr txBox="1"/>
          <p:nvPr/>
        </p:nvSpPr>
        <p:spPr>
          <a:xfrm>
            <a:off x="4577568" y="3650888"/>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ea typeface="+mn-lt"/>
                <a:cs typeface="+mn-lt"/>
              </a:rPr>
              <a:t>Capacity Building </a:t>
            </a:r>
            <a:endParaRPr lang="en-US" sz="2400">
              <a:cs typeface="Calibri"/>
            </a:endParaRPr>
          </a:p>
          <a:p>
            <a:pPr marL="285750" indent="-285750">
              <a:buFont typeface="Arial"/>
              <a:buChar char="•"/>
            </a:pPr>
            <a:r>
              <a:rPr lang="en-US" sz="2400">
                <a:ea typeface="+mn-lt"/>
                <a:cs typeface="+mn-lt"/>
              </a:rPr>
              <a:t>Outreach</a:t>
            </a:r>
            <a:endParaRPr lang="en-US" sz="2400">
              <a:cs typeface="Calibri"/>
            </a:endParaRPr>
          </a:p>
          <a:p>
            <a:pPr marL="285750" indent="-285750">
              <a:buFont typeface="Arial"/>
              <a:buChar char="•"/>
            </a:pPr>
            <a:r>
              <a:rPr lang="en-US" sz="2400">
                <a:ea typeface="+mn-lt"/>
                <a:cs typeface="+mn-lt"/>
              </a:rPr>
              <a:t>Knowledge Base </a:t>
            </a:r>
            <a:endParaRPr lang="en-US" sz="2400"/>
          </a:p>
          <a:p>
            <a:pPr algn="l"/>
            <a:endParaRPr lang="en-US">
              <a:cs typeface="Calibri"/>
            </a:endParaRPr>
          </a:p>
        </p:txBody>
      </p:sp>
    </p:spTree>
    <p:extLst>
      <p:ext uri="{BB962C8B-B14F-4D97-AF65-F5344CB8AC3E}">
        <p14:creationId xmlns:p14="http://schemas.microsoft.com/office/powerpoint/2010/main" val="2162085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ulticolor speech bubbles">
            <a:extLst>
              <a:ext uri="{FF2B5EF4-FFF2-40B4-BE49-F238E27FC236}">
                <a16:creationId xmlns:a16="http://schemas.microsoft.com/office/drawing/2014/main" id="{659AF8C0-A09F-C343-ABF9-CD6893E021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17970" y="-57149"/>
            <a:ext cx="2817502" cy="2817502"/>
          </a:xfrm>
          <a:prstGeom prst="rect">
            <a:avLst/>
          </a:prstGeom>
        </p:spPr>
      </p:pic>
      <p:sp>
        <p:nvSpPr>
          <p:cNvPr id="2" name="Title 1"/>
          <p:cNvSpPr>
            <a:spLocks noGrp="1"/>
          </p:cNvSpPr>
          <p:nvPr>
            <p:ph type="title"/>
          </p:nvPr>
        </p:nvSpPr>
        <p:spPr>
          <a:xfrm>
            <a:off x="628650" y="365126"/>
            <a:ext cx="7886700" cy="1330324"/>
          </a:xfrm>
        </p:spPr>
        <p:txBody>
          <a:bodyPr>
            <a:normAutofit/>
          </a:bodyPr>
          <a:lstStyle/>
          <a:p>
            <a:r>
              <a:rPr lang="en-US"/>
              <a:t>Brainstorm</a:t>
            </a:r>
            <a:endParaRPr lang="en-US" sz="3100"/>
          </a:p>
        </p:txBody>
      </p:sp>
      <p:sp>
        <p:nvSpPr>
          <p:cNvPr id="3" name="Content Placeholder 2"/>
          <p:cNvSpPr>
            <a:spLocks noGrp="1"/>
          </p:cNvSpPr>
          <p:nvPr>
            <p:ph idx="1"/>
          </p:nvPr>
        </p:nvSpPr>
        <p:spPr>
          <a:xfrm>
            <a:off x="628650" y="1600200"/>
            <a:ext cx="7886700" cy="4576762"/>
          </a:xfrm>
        </p:spPr>
        <p:txBody>
          <a:bodyPr/>
          <a:lstStyle/>
          <a:p>
            <a:pPr marL="514350" indent="-514350">
              <a:buFont typeface="+mj-lt"/>
              <a:buAutoNum type="arabicPeriod"/>
            </a:pPr>
            <a:r>
              <a:rPr lang="en-US"/>
              <a:t>What is an opioid? </a:t>
            </a:r>
          </a:p>
          <a:p>
            <a:pPr marL="514350" indent="-514350">
              <a:buFont typeface="+mj-lt"/>
              <a:buAutoNum type="arabicPeriod"/>
            </a:pPr>
            <a:endParaRPr lang="en-US"/>
          </a:p>
          <a:p>
            <a:pPr marL="514350" indent="-514350">
              <a:buFont typeface="+mj-lt"/>
              <a:buAutoNum type="arabicPeriod"/>
            </a:pPr>
            <a:r>
              <a:rPr lang="en-US"/>
              <a:t>What have you heard about Naloxone?</a:t>
            </a:r>
          </a:p>
          <a:p>
            <a:pPr marL="514350" indent="-514350">
              <a:buFont typeface="+mj-lt"/>
              <a:buAutoNum type="arabicPeriod"/>
            </a:pPr>
            <a:endParaRPr lang="en-US"/>
          </a:p>
          <a:p>
            <a:pPr marL="514350" indent="-514350">
              <a:buFont typeface="+mj-lt"/>
              <a:buAutoNum type="arabicPeriod"/>
            </a:pPr>
            <a:r>
              <a:rPr lang="en-US"/>
              <a:t>What concerns you about using Naloxone?</a:t>
            </a:r>
          </a:p>
          <a:p>
            <a:pPr marL="514350" indent="-514350">
              <a:buFont typeface="+mj-lt"/>
              <a:buAutoNum type="arabicPeriod"/>
            </a:pPr>
            <a:endParaRPr lang="en-US"/>
          </a:p>
          <a:p>
            <a:pPr marL="514350" indent="-514350">
              <a:buFont typeface="+mj-lt"/>
              <a:buAutoNum type="arabicPeriod"/>
            </a:pPr>
            <a:r>
              <a:rPr lang="en-US"/>
              <a:t>What are you experiencing in your community?</a:t>
            </a:r>
          </a:p>
        </p:txBody>
      </p:sp>
      <p:pic>
        <p:nvPicPr>
          <p:cNvPr id="6" name="Picture 5" descr="Sunset Slide Borde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742040"/>
            <a:ext cx="9143999" cy="1115961"/>
          </a:xfrm>
          <a:prstGeom prst="rect">
            <a:avLst/>
          </a:prstGeom>
        </p:spPr>
      </p:pic>
    </p:spTree>
    <p:extLst>
      <p:ext uri="{BB962C8B-B14F-4D97-AF65-F5344CB8AC3E}">
        <p14:creationId xmlns:p14="http://schemas.microsoft.com/office/powerpoint/2010/main" val="2789361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D59569-8942-4553-A8A9-4052E38F772F}"/>
              </a:ext>
            </a:extLst>
          </p:cNvPr>
          <p:cNvSpPr>
            <a:spLocks noGrp="1"/>
          </p:cNvSpPr>
          <p:nvPr>
            <p:ph type="title"/>
          </p:nvPr>
        </p:nvSpPr>
        <p:spPr>
          <a:xfrm>
            <a:off x="341267" y="487046"/>
            <a:ext cx="3063759" cy="1325563"/>
          </a:xfrm>
        </p:spPr>
        <p:txBody>
          <a:bodyPr>
            <a:normAutofit/>
          </a:bodyPr>
          <a:lstStyle/>
          <a:p>
            <a:r>
              <a:rPr lang="en-US" sz="4800" b="1"/>
              <a:t>Opioids</a:t>
            </a:r>
          </a:p>
        </p:txBody>
      </p:sp>
      <p:pic>
        <p:nvPicPr>
          <p:cNvPr id="4" name="Content Placeholder 3" descr="Infographic of brand and generic opioid names">
            <a:extLst>
              <a:ext uri="{FF2B5EF4-FFF2-40B4-BE49-F238E27FC236}">
                <a16:creationId xmlns:a16="http://schemas.microsoft.com/office/drawing/2014/main" id="{76AB99EB-16F9-4698-8326-1CC971EB0D41}"/>
              </a:ext>
            </a:extLst>
          </p:cNvPr>
          <p:cNvPicPr>
            <a:picLocks noGrp="1" noChangeAspect="1"/>
          </p:cNvPicPr>
          <p:nvPr>
            <p:ph idx="4294967295"/>
          </p:nvPr>
        </p:nvPicPr>
        <p:blipFill rotWithShape="1">
          <a:blip r:embed="rId2"/>
          <a:srcRect t="2214" b="1515"/>
          <a:stretch/>
        </p:blipFill>
        <p:spPr>
          <a:xfrm>
            <a:off x="3875289" y="39822"/>
            <a:ext cx="5268711" cy="6639652"/>
          </a:xfrm>
          <a:prstGeom prst="rect">
            <a:avLst/>
          </a:prstGeom>
        </p:spPr>
      </p:pic>
      <p:sp>
        <p:nvSpPr>
          <p:cNvPr id="6" name="Rectangle 5">
            <a:extLst>
              <a:ext uri="{FF2B5EF4-FFF2-40B4-BE49-F238E27FC236}">
                <a16:creationId xmlns:a16="http://schemas.microsoft.com/office/drawing/2014/main" id="{4309A3BB-0C1C-4CCC-95C0-A8462943FF43}"/>
              </a:ext>
            </a:extLst>
          </p:cNvPr>
          <p:cNvSpPr/>
          <p:nvPr/>
        </p:nvSpPr>
        <p:spPr>
          <a:xfrm>
            <a:off x="341267" y="1627168"/>
            <a:ext cx="3618411" cy="5339923"/>
          </a:xfrm>
          <a:prstGeom prst="rect">
            <a:avLst/>
          </a:prstGeom>
        </p:spPr>
        <p:txBody>
          <a:bodyPr wrap="square">
            <a:spAutoFit/>
          </a:bodyPr>
          <a:lstStyle/>
          <a:p>
            <a:r>
              <a:rPr lang="en-US" sz="2400">
                <a:solidFill>
                  <a:srgbClr val="211D1E"/>
                </a:solidFill>
                <a:ea typeface="Calibri" panose="020F0502020204030204" pitchFamily="34" charset="0"/>
                <a:cs typeface="Minion Pro"/>
              </a:rPr>
              <a:t>Natural or synthetic chemicals that interact with receptors on nerve cells in the body and brain, and re­duce the intensity of pain signals and feelings of pain.</a:t>
            </a:r>
          </a:p>
          <a:p>
            <a:endParaRPr lang="en-US" sz="2400">
              <a:solidFill>
                <a:srgbClr val="211D1E"/>
              </a:solidFill>
              <a:ea typeface="Calibri" panose="020F0502020204030204" pitchFamily="34" charset="0"/>
              <a:cs typeface="Minion Pro"/>
            </a:endParaRPr>
          </a:p>
          <a:p>
            <a:endParaRPr lang="en-US" sz="2400">
              <a:solidFill>
                <a:srgbClr val="211D1E"/>
              </a:solidFill>
              <a:ea typeface="Calibri" panose="020F0502020204030204" pitchFamily="34" charset="0"/>
              <a:cs typeface="Minion Pro"/>
            </a:endParaRPr>
          </a:p>
          <a:p>
            <a:endParaRPr lang="en-US" sz="2400">
              <a:solidFill>
                <a:srgbClr val="211D1E"/>
              </a:solidFill>
              <a:ea typeface="Calibri" panose="020F0502020204030204" pitchFamily="34" charset="0"/>
              <a:cs typeface="Minion Pro"/>
            </a:endParaRPr>
          </a:p>
          <a:p>
            <a:endParaRPr lang="en-US" sz="2400">
              <a:solidFill>
                <a:srgbClr val="211D1E"/>
              </a:solidFill>
              <a:ea typeface="Calibri" panose="020F0502020204030204" pitchFamily="34" charset="0"/>
              <a:cs typeface="Minion Pro"/>
            </a:endParaRPr>
          </a:p>
          <a:p>
            <a:endParaRPr lang="en-US" sz="2400">
              <a:solidFill>
                <a:srgbClr val="211D1E"/>
              </a:solidFill>
              <a:ea typeface="Calibri" panose="020F0502020204030204" pitchFamily="34" charset="0"/>
              <a:cs typeface="Minion Pro"/>
            </a:endParaRPr>
          </a:p>
          <a:p>
            <a:endParaRPr lang="en-US" sz="2400">
              <a:solidFill>
                <a:srgbClr val="211D1E"/>
              </a:solidFill>
              <a:ea typeface="Calibri" panose="020F0502020204030204" pitchFamily="34" charset="0"/>
              <a:cs typeface="Minion Pro"/>
            </a:endParaRPr>
          </a:p>
          <a:p>
            <a:endParaRPr lang="en-US"/>
          </a:p>
          <a:p>
            <a:r>
              <a:rPr lang="en-US" sz="1100" u="sng"/>
              <a:t>https://www.cdc.gov/drugoverdose/opioids/terms.html </a:t>
            </a:r>
            <a:endParaRPr lang="en-US" sz="1100"/>
          </a:p>
          <a:p>
            <a:r>
              <a:rPr lang="en-US" sz="2400">
                <a:solidFill>
                  <a:srgbClr val="211D1E"/>
                </a:solidFill>
                <a:ea typeface="Calibri" panose="020F0502020204030204" pitchFamily="34" charset="0"/>
                <a:cs typeface="Minion Pro"/>
              </a:rPr>
              <a:t> </a:t>
            </a:r>
            <a:endParaRPr lang="en-US" sz="2400"/>
          </a:p>
        </p:txBody>
      </p:sp>
    </p:spTree>
    <p:extLst>
      <p:ext uri="{BB962C8B-B14F-4D97-AF65-F5344CB8AC3E}">
        <p14:creationId xmlns:p14="http://schemas.microsoft.com/office/powerpoint/2010/main" val="242306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480" y="120711"/>
            <a:ext cx="7886700" cy="1015345"/>
          </a:xfrm>
        </p:spPr>
        <p:txBody>
          <a:bodyPr>
            <a:normAutofit/>
          </a:bodyPr>
          <a:lstStyle/>
          <a:p>
            <a:r>
              <a:rPr lang="en-US"/>
              <a:t>Definitions Activity</a:t>
            </a:r>
          </a:p>
        </p:txBody>
      </p:sp>
      <p:sp>
        <p:nvSpPr>
          <p:cNvPr id="3" name="Content Placeholder 2"/>
          <p:cNvSpPr>
            <a:spLocks noGrp="1"/>
          </p:cNvSpPr>
          <p:nvPr>
            <p:ph idx="1"/>
          </p:nvPr>
        </p:nvSpPr>
        <p:spPr>
          <a:xfrm>
            <a:off x="361975" y="3806456"/>
            <a:ext cx="7886700" cy="2370506"/>
          </a:xfrm>
        </p:spPr>
        <p:txBody>
          <a:bodyPr vert="horz" lIns="91440" tIns="45720" rIns="91440" bIns="45720" rtlCol="0" anchor="t">
            <a:normAutofit fontScale="92500" lnSpcReduction="10000"/>
          </a:bodyPr>
          <a:lstStyle/>
          <a:p>
            <a:pPr marL="0" indent="0">
              <a:buNone/>
            </a:pPr>
            <a:endParaRPr lang="en-US" sz="3200"/>
          </a:p>
          <a:p>
            <a:pPr marL="0" indent="0">
              <a:buNone/>
            </a:pPr>
            <a:r>
              <a:rPr lang="en-US" sz="3200"/>
              <a:t>Open Definitions Activity</a:t>
            </a:r>
          </a:p>
          <a:p>
            <a:pPr marL="0" indent="0">
              <a:buNone/>
            </a:pPr>
            <a:r>
              <a:rPr lang="en-US" sz="3200"/>
              <a:t>Match the words on the left with the definitions on the right. </a:t>
            </a:r>
            <a:endParaRPr lang="en-US" sz="3200">
              <a:cs typeface="Calibri"/>
            </a:endParaRPr>
          </a:p>
          <a:p>
            <a:pPr marL="0" indent="0">
              <a:buNone/>
            </a:pPr>
            <a:r>
              <a:rPr lang="en-US" sz="3200"/>
              <a:t>5-6 minutes</a:t>
            </a:r>
            <a:endParaRPr lang="en-US" sz="3200">
              <a:cs typeface="Calibri"/>
            </a:endParaRPr>
          </a:p>
        </p:txBody>
      </p:sp>
      <p:sp>
        <p:nvSpPr>
          <p:cNvPr id="5" name="Flowchart: Connector 4"/>
          <p:cNvSpPr/>
          <p:nvPr/>
        </p:nvSpPr>
        <p:spPr>
          <a:xfrm>
            <a:off x="1161085" y="6115415"/>
            <a:ext cx="336460" cy="33646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pic>
        <p:nvPicPr>
          <p:cNvPr id="11" name="Picture 10" descr="Example of definition matching activity">
            <a:extLst>
              <a:ext uri="{FF2B5EF4-FFF2-40B4-BE49-F238E27FC236}">
                <a16:creationId xmlns:a16="http://schemas.microsoft.com/office/drawing/2014/main" id="{5B339DE2-B917-493C-BA58-A35A32FC688D}"/>
              </a:ext>
            </a:extLst>
          </p:cNvPr>
          <p:cNvPicPr>
            <a:picLocks noChangeAspect="1"/>
          </p:cNvPicPr>
          <p:nvPr/>
        </p:nvPicPr>
        <p:blipFill rotWithShape="1">
          <a:blip r:embed="rId2"/>
          <a:srcRect b="13809"/>
          <a:stretch/>
        </p:blipFill>
        <p:spPr>
          <a:xfrm>
            <a:off x="374700" y="1319735"/>
            <a:ext cx="5193792" cy="2547457"/>
          </a:xfrm>
          <a:prstGeom prst="rect">
            <a:avLst/>
          </a:prstGeom>
          <a:ln>
            <a:solidFill>
              <a:schemeClr val="tx1">
                <a:lumMod val="50000"/>
                <a:lumOff val="50000"/>
              </a:schemeClr>
            </a:solidFill>
          </a:ln>
        </p:spPr>
      </p:pic>
      <p:grpSp>
        <p:nvGrpSpPr>
          <p:cNvPr id="4" name="Group 3" descr="Visual of Definitions Matching Activity Instructions" title="Definitions Activity Example">
            <a:extLst>
              <a:ext uri="{FF2B5EF4-FFF2-40B4-BE49-F238E27FC236}">
                <a16:creationId xmlns:a16="http://schemas.microsoft.com/office/drawing/2014/main" id="{9E627FDA-B58C-12F0-CCC0-21D2ADF235CC}"/>
              </a:ext>
            </a:extLst>
          </p:cNvPr>
          <p:cNvGrpSpPr/>
          <p:nvPr/>
        </p:nvGrpSpPr>
        <p:grpSpPr>
          <a:xfrm>
            <a:off x="1637880" y="2303615"/>
            <a:ext cx="803869" cy="1336977"/>
            <a:chOff x="1637880" y="2303615"/>
            <a:chExt cx="803869" cy="1336977"/>
          </a:xfrm>
        </p:grpSpPr>
        <p:cxnSp>
          <p:nvCxnSpPr>
            <p:cNvPr id="16" name="Straight Arrow Connector 15">
              <a:extLst>
                <a:ext uri="{FF2B5EF4-FFF2-40B4-BE49-F238E27FC236}">
                  <a16:creationId xmlns:a16="http://schemas.microsoft.com/office/drawing/2014/main" id="{005EC72E-228A-457D-B449-ED9F116D78C7}"/>
                </a:ext>
              </a:extLst>
            </p:cNvPr>
            <p:cNvCxnSpPr>
              <a:cxnSpLocks/>
            </p:cNvCxnSpPr>
            <p:nvPr/>
          </p:nvCxnSpPr>
          <p:spPr>
            <a:xfrm>
              <a:off x="1637880" y="2303615"/>
              <a:ext cx="803869" cy="401934"/>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7" name="Straight Arrow Connector 16">
              <a:extLst>
                <a:ext uri="{FF2B5EF4-FFF2-40B4-BE49-F238E27FC236}">
                  <a16:creationId xmlns:a16="http://schemas.microsoft.com/office/drawing/2014/main" id="{C496B6DA-280B-4342-ABDD-1A57766925A7}"/>
                </a:ext>
              </a:extLst>
            </p:cNvPr>
            <p:cNvCxnSpPr>
              <a:cxnSpLocks/>
            </p:cNvCxnSpPr>
            <p:nvPr/>
          </p:nvCxnSpPr>
          <p:spPr>
            <a:xfrm flipV="1">
              <a:off x="1637880" y="3353036"/>
              <a:ext cx="803869" cy="287556"/>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3943681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593" y="77578"/>
            <a:ext cx="7886700" cy="1325563"/>
          </a:xfrm>
        </p:spPr>
        <p:txBody>
          <a:bodyPr>
            <a:normAutofit/>
          </a:bodyPr>
          <a:lstStyle/>
          <a:p>
            <a:pPr algn="ctr"/>
            <a:r>
              <a:rPr lang="en-US"/>
              <a:t>Definitions Activity 1/2</a:t>
            </a:r>
          </a:p>
        </p:txBody>
      </p:sp>
      <p:sp>
        <p:nvSpPr>
          <p:cNvPr id="3" name="Content Placeholder 2">
            <a:extLst>
              <a:ext uri="{FF2B5EF4-FFF2-40B4-BE49-F238E27FC236}">
                <a16:creationId xmlns:a16="http://schemas.microsoft.com/office/drawing/2014/main" id="{E63E2DBD-3357-303E-24BD-B958333C2276}"/>
              </a:ext>
            </a:extLst>
          </p:cNvPr>
          <p:cNvSpPr>
            <a:spLocks noGrp="1"/>
          </p:cNvSpPr>
          <p:nvPr>
            <p:ph sz="half" idx="1"/>
          </p:nvPr>
        </p:nvSpPr>
        <p:spPr>
          <a:xfrm>
            <a:off x="190924" y="1372313"/>
            <a:ext cx="4022001" cy="5426436"/>
          </a:xfrm>
        </p:spPr>
        <p:txBody>
          <a:bodyPr vert="horz" lIns="91440" tIns="45720" rIns="91440" bIns="45720" rtlCol="0" anchor="t">
            <a:normAutofit fontScale="62500" lnSpcReduction="20000"/>
          </a:bodyPr>
          <a:lstStyle/>
          <a:p>
            <a:pPr marL="0" indent="0">
              <a:buNone/>
            </a:pPr>
            <a:r>
              <a:rPr lang="en-US" sz="3600">
                <a:cs typeface="Calibri"/>
              </a:rPr>
              <a:t>1. Adverse Childhood Experiences</a:t>
            </a:r>
          </a:p>
          <a:p>
            <a:pPr marL="0" indent="0">
              <a:buNone/>
            </a:pPr>
            <a:endParaRPr lang="en-US" sz="3600">
              <a:cs typeface="Calibri"/>
            </a:endParaRPr>
          </a:p>
          <a:p>
            <a:pPr marL="0" indent="0">
              <a:buNone/>
            </a:pPr>
            <a:r>
              <a:rPr lang="en-US" sz="3600">
                <a:cs typeface="Calibri"/>
              </a:rPr>
              <a:t>2. Trauma</a:t>
            </a:r>
          </a:p>
          <a:p>
            <a:pPr marL="0" indent="0">
              <a:buNone/>
            </a:pPr>
            <a:endParaRPr lang="en-US" sz="3600">
              <a:cs typeface="Calibri"/>
            </a:endParaRPr>
          </a:p>
          <a:p>
            <a:pPr marL="0" indent="0">
              <a:buNone/>
            </a:pPr>
            <a:r>
              <a:rPr lang="en-US" sz="3600">
                <a:cs typeface="Calibri"/>
              </a:rPr>
              <a:t>3. Substance Use Disorder (SUD)</a:t>
            </a:r>
          </a:p>
          <a:p>
            <a:pPr marL="0" indent="0">
              <a:buNone/>
            </a:pPr>
            <a:endParaRPr lang="en-US" sz="3600">
              <a:cs typeface="Calibri"/>
            </a:endParaRPr>
          </a:p>
          <a:p>
            <a:pPr marL="0" indent="0">
              <a:buNone/>
            </a:pPr>
            <a:r>
              <a:rPr lang="en-US" sz="3600">
                <a:cs typeface="Calibri"/>
              </a:rPr>
              <a:t>4. Opioids</a:t>
            </a:r>
          </a:p>
          <a:p>
            <a:pPr marL="0" indent="0">
              <a:buNone/>
            </a:pPr>
            <a:endParaRPr lang="en-US" sz="3600">
              <a:cs typeface="Calibri"/>
            </a:endParaRPr>
          </a:p>
          <a:p>
            <a:pPr marL="0" indent="0">
              <a:buNone/>
            </a:pPr>
            <a:r>
              <a:rPr lang="en-US" sz="3600">
                <a:cs typeface="Calibri"/>
              </a:rPr>
              <a:t>5. Fentanyl</a:t>
            </a:r>
          </a:p>
          <a:p>
            <a:pPr marL="0" indent="0">
              <a:buNone/>
            </a:pPr>
            <a:endParaRPr lang="en-US" sz="3600">
              <a:cs typeface="Calibri"/>
            </a:endParaRPr>
          </a:p>
        </p:txBody>
      </p:sp>
      <p:sp>
        <p:nvSpPr>
          <p:cNvPr id="6" name="Content Placeholder 5">
            <a:extLst>
              <a:ext uri="{FF2B5EF4-FFF2-40B4-BE49-F238E27FC236}">
                <a16:creationId xmlns:a16="http://schemas.microsoft.com/office/drawing/2014/main" id="{C75D13F2-8896-49B2-96E7-F50F0A4B9363}"/>
              </a:ext>
            </a:extLst>
          </p:cNvPr>
          <p:cNvSpPr>
            <a:spLocks noGrp="1"/>
          </p:cNvSpPr>
          <p:nvPr>
            <p:ph sz="half" idx="2"/>
          </p:nvPr>
        </p:nvSpPr>
        <p:spPr>
          <a:xfrm>
            <a:off x="4567655" y="1372311"/>
            <a:ext cx="4259655" cy="5256684"/>
          </a:xfrm>
        </p:spPr>
        <p:txBody>
          <a:bodyPr vert="horz" lIns="91440" tIns="45720" rIns="91440" bIns="45720" rtlCol="0" anchor="t">
            <a:normAutofit fontScale="62500" lnSpcReduction="20000"/>
          </a:bodyPr>
          <a:lstStyle/>
          <a:p>
            <a:r>
              <a:rPr lang="en-US">
                <a:cs typeface="Calibri"/>
              </a:rPr>
              <a:t>B. All types of abuse, neglect, and other potentially traumatic experiences that occur to people under the age of 18.</a:t>
            </a:r>
            <a:endParaRPr lang="en-US"/>
          </a:p>
          <a:p>
            <a:r>
              <a:rPr lang="en-US">
                <a:cs typeface="Calibri"/>
              </a:rPr>
              <a:t>C. The recurrent use of substances that cause clinically significant impairment, including health problems and failure to meet major responsibilities at work, school, or home.</a:t>
            </a:r>
          </a:p>
          <a:p>
            <a:r>
              <a:rPr lang="en-US">
                <a:cs typeface="Calibri"/>
              </a:rPr>
              <a:t>D. A Synthetic Opioid that is similar to morphine but is 50 to 100x more potent</a:t>
            </a:r>
          </a:p>
          <a:p>
            <a:r>
              <a:rPr lang="en-US">
                <a:cs typeface="Calibri"/>
              </a:rPr>
              <a:t>E. </a:t>
            </a:r>
            <a:r>
              <a:rPr lang="en-US">
                <a:ea typeface="+mn-lt"/>
                <a:cs typeface="+mn-lt"/>
              </a:rPr>
              <a:t>An event or set of circumstances that an individual experiences as physically/emotionally harmful or life threatening and that has lasting adverse effects on the individual’s functioning and mental, physical, social, emotional, or spiritual well-being. </a:t>
            </a:r>
          </a:p>
          <a:p>
            <a:r>
              <a:rPr lang="en-US">
                <a:cs typeface="Calibri"/>
              </a:rPr>
              <a:t>F. </a:t>
            </a:r>
            <a:r>
              <a:rPr lang="en-US">
                <a:ea typeface="+mn-lt"/>
                <a:cs typeface="+mn-lt"/>
              </a:rPr>
              <a:t>Natural or synthetic chemicals that interact with receptors on nerve cells in the body and brain and reduce the intensity of pain signals and feelings of pain. This includes heroin, fentanyl, Hydrocodone, Oxycodone, Morphine, Codeine, and others.</a:t>
            </a:r>
            <a:endParaRPr lang="en-US">
              <a:cs typeface="Calibri"/>
            </a:endParaRPr>
          </a:p>
        </p:txBody>
      </p:sp>
      <p:sp>
        <p:nvSpPr>
          <p:cNvPr id="5" name="Flowchart: Connector 4"/>
          <p:cNvSpPr/>
          <p:nvPr/>
        </p:nvSpPr>
        <p:spPr>
          <a:xfrm>
            <a:off x="1161085" y="6115415"/>
            <a:ext cx="336460" cy="336460"/>
          </a:xfrm>
          <a:prstGeom prst="flowChartConnector">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cxnSp>
        <p:nvCxnSpPr>
          <p:cNvPr id="9" name="Straight Arrow Connector 8" descr="#1 to Letter B" title="Definitions Answer #1">
            <a:extLst>
              <a:ext uri="{FF2B5EF4-FFF2-40B4-BE49-F238E27FC236}">
                <a16:creationId xmlns:a16="http://schemas.microsoft.com/office/drawing/2014/main" id="{5E22D0C7-88FB-940E-F88D-96ED1E8B4CE3}"/>
              </a:ext>
            </a:extLst>
          </p:cNvPr>
          <p:cNvCxnSpPr/>
          <p:nvPr/>
        </p:nvCxnSpPr>
        <p:spPr>
          <a:xfrm>
            <a:off x="2786487" y="1485050"/>
            <a:ext cx="1966865" cy="43005"/>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descr="#2 to Letter E." title="Definitions Answer #2">
            <a:extLst>
              <a:ext uri="{FF2B5EF4-FFF2-40B4-BE49-F238E27FC236}">
                <a16:creationId xmlns:a16="http://schemas.microsoft.com/office/drawing/2014/main" id="{1EED7F8E-88B5-C893-F3C8-C77C79C0049C}"/>
              </a:ext>
            </a:extLst>
          </p:cNvPr>
          <p:cNvCxnSpPr>
            <a:cxnSpLocks/>
          </p:cNvCxnSpPr>
          <p:nvPr/>
        </p:nvCxnSpPr>
        <p:spPr>
          <a:xfrm>
            <a:off x="1654801" y="2438979"/>
            <a:ext cx="2996695" cy="1174687"/>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descr="#3 to Letter C" title="Definitions Answer #3">
            <a:extLst>
              <a:ext uri="{FF2B5EF4-FFF2-40B4-BE49-F238E27FC236}">
                <a16:creationId xmlns:a16="http://schemas.microsoft.com/office/drawing/2014/main" id="{FF9D9B1F-0AC9-3DD6-9B15-3C1178AC44D7}"/>
              </a:ext>
            </a:extLst>
          </p:cNvPr>
          <p:cNvCxnSpPr>
            <a:cxnSpLocks/>
          </p:cNvCxnSpPr>
          <p:nvPr/>
        </p:nvCxnSpPr>
        <p:spPr>
          <a:xfrm flipV="1">
            <a:off x="1179496" y="2229698"/>
            <a:ext cx="3426734" cy="1247114"/>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descr="#4 to Letter F" title="Definitions Answer #4">
            <a:extLst>
              <a:ext uri="{FF2B5EF4-FFF2-40B4-BE49-F238E27FC236}">
                <a16:creationId xmlns:a16="http://schemas.microsoft.com/office/drawing/2014/main" id="{4BEED942-5828-992A-814E-43E5D66729DE}"/>
              </a:ext>
            </a:extLst>
          </p:cNvPr>
          <p:cNvCxnSpPr>
            <a:cxnSpLocks/>
          </p:cNvCxnSpPr>
          <p:nvPr/>
        </p:nvCxnSpPr>
        <p:spPr>
          <a:xfrm>
            <a:off x="1643486" y="4257672"/>
            <a:ext cx="2906161" cy="970985"/>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descr="#5 to Letter D" title="Definitions Answer #5">
            <a:extLst>
              <a:ext uri="{FF2B5EF4-FFF2-40B4-BE49-F238E27FC236}">
                <a16:creationId xmlns:a16="http://schemas.microsoft.com/office/drawing/2014/main" id="{48A397FF-4D58-2DC4-DAE0-D0AFAB70CA74}"/>
              </a:ext>
            </a:extLst>
          </p:cNvPr>
          <p:cNvCxnSpPr>
            <a:cxnSpLocks/>
          </p:cNvCxnSpPr>
          <p:nvPr/>
        </p:nvCxnSpPr>
        <p:spPr>
          <a:xfrm flipV="1">
            <a:off x="1654801" y="3293479"/>
            <a:ext cx="2940112" cy="1609252"/>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00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2&quot; unique_id=&quot;10002&quot;&gt;&lt;object type=&quot;3&quot; unique_id=&quot;10003&quot;&gt;&lt;property id=&quot;20148&quot; value=&quot;5&quot;/&gt;&lt;property id=&quot;20300&quot; value=&quot;Slide 1 - &amp;quot;ARIZONA PRESCIPTION&amp;#x0D;&amp;#x0A;DRUG MISUSE &amp;amp; ABUSE&amp;#x0D;&amp;#x0A;INITIATIVE&amp;quot;&quot;/&gt;&lt;property id=&quot;20307&quot; value=&quot;256&quot;/&gt;&lt;/object&gt;&lt;object type=&quot;3&quot; unique_id=&quot;10004&quot;&gt;&lt;property id=&quot;20148&quot; value=&quot;5&quot;/&gt;&lt;property id=&quot;20300&quot; value=&quot;Slide 2 - &amp;quot;The Goal&amp;quot;&quot;/&gt;&lt;property id=&quot;20307&quot; value=&quot;303&quot;/&gt;&lt;/object&gt;&lt;object type=&quot;3&quot; unique_id=&quot;10005&quot;&gt;&lt;property id=&quot;20148&quot; value=&quot;5&quot;/&gt;&lt;property id=&quot;20300&quot; value=&quot;Slide 3 - &amp;quot;An Avoidable Event?&amp;quot;&quot;/&gt;&lt;property id=&quot;20307&quot; value=&quot;305&quot;/&gt;&lt;/object&gt;&lt;object type=&quot;3&quot; unique_id=&quot;10006&quot;&gt;&lt;property id=&quot;20148&quot; value=&quot;5&quot;/&gt;&lt;property id=&quot;20300&quot; value=&quot;Slide 4 - &amp;quot;Learning Objectives&amp;quot;&quot;/&gt;&lt;property id=&quot;20307&quot; value=&quot;304&quot;/&gt;&lt;/object&gt;&lt;object type=&quot;3&quot; unique_id=&quot;10007&quot;&gt;&lt;property id=&quot;20148&quot; value=&quot;5&quot;/&gt;&lt;property id=&quot;20300&quot; value=&quot;Slide 5 - &amp;quot;Understanding the Opioid Overdose Epidemic &amp;quot;&quot;/&gt;&lt;property id=&quot;20307&quot; value=&quot;306&quot;/&gt;&lt;/object&gt;&lt;object type=&quot;3&quot; unique_id=&quot;10008&quot;&gt;&lt;property id=&quot;20148&quot; value=&quot;5&quot;/&gt;&lt;property id=&quot;20300&quot; value=&quot;Slide 6&quot;/&gt;&lt;property id=&quot;20307&quot; value=&quot;307&quot;/&gt;&lt;/object&gt;&lt;object type=&quot;3&quot; unique_id=&quot;10009&quot;&gt;&lt;property id=&quot;20148&quot; value=&quot;5&quot;/&gt;&lt;property id=&quot;20300&quot; value=&quot;Slide 7 - &amp;quot;Rx Misuse &amp;amp; Abuse in Arizona&amp;quot;&quot;/&gt;&lt;property id=&quot;20307&quot; value=&quot;259&quot;/&gt;&lt;/object&gt;&lt;object type=&quot;3&quot; unique_id=&quot;10010&quot;&gt;&lt;property id=&quot;20148&quot; value=&quot;5&quot;/&gt;&lt;property id=&quot;20300&quot; value=&quot;Slide 8 - &amp;quot;Understanding the Opioid Use Disorder Epidemic &amp;quot;&quot;/&gt;&lt;property id=&quot;20307&quot; value=&quot;308&quot;/&gt;&lt;/object&gt;&lt;object type=&quot;3&quot; unique_id=&quot;10011&quot;&gt;&lt;property id=&quot;20148&quot; value=&quot;5&quot;/&gt;&lt;property id=&quot;20300&quot; value=&quot;Slide 9 - &amp;quot;Back to Mr. Clark&amp;quot;&quot;/&gt;&lt;property id=&quot;20307&quot; value=&quot;288&quot;/&gt;&lt;/object&gt;&lt;object type=&quot;3&quot; unique_id=&quot;10012&quot;&gt;&lt;property id=&quot;20148&quot; value=&quot;5&quot;/&gt;&lt;property id=&quot;20300&quot; value=&quot;Slide 10 - &amp;quot;Mr. Clark’s History&amp;quot;&quot;/&gt;&lt;property id=&quot;20307&quot; value=&quot;310&quot;/&gt;&lt;/object&gt;&lt;object type=&quot;3&quot; unique_id=&quot;10013&quot;&gt;&lt;property id=&quot;20148&quot; value=&quot;5&quot;/&gt;&lt;property id=&quot;20300&quot; value=&quot;Slide 11&quot;/&gt;&lt;property id=&quot;20307&quot; value=&quot;309&quot;/&gt;&lt;/object&gt;&lt;object type=&quot;3&quot; unique_id=&quot;10014&quot;&gt;&lt;property id=&quot;20148&quot; value=&quot;5&quot;/&gt;&lt;property id=&quot;20300&quot; value=&quot;Slide 12 - &amp;quot;Start with a Comprehensive Medical Assessment&amp;quot;&quot;/&gt;&lt;property id=&quot;20307&quot; value=&quot;283&quot;/&gt;&lt;/object&gt;&lt;object type=&quot;3&quot; unique_id=&quot;10015&quot;&gt;&lt;property id=&quot;20148&quot; value=&quot;5&quot;/&gt;&lt;property id=&quot;20300&quot; value=&quot;Slide 13 - &amp;quot;Preferred Treatment: Self Care and Active Non-pharmacologic Therapies&amp;quot;&quot;/&gt;&lt;property id=&quot;20307&quot; value=&quot;315&quot;/&gt;&lt;/object&gt;&lt;object type=&quot;3&quot; unique_id=&quot;10016&quot;&gt;&lt;property id=&quot;20148&quot; value=&quot;5&quot;/&gt;&lt;property id=&quot;20300&quot; value=&quot;Slide 14 - &amp;quot;Non-opioids Preferred over Opioids&amp;quot;&quot;/&gt;&lt;property id=&quot;20307&quot; value=&quot;316&quot;/&gt;&lt;/object&gt;&lt;object type=&quot;3&quot; unique_id=&quot;10017&quot;&gt;&lt;property id=&quot;20148&quot; value=&quot;5&quot;/&gt;&lt;property id=&quot;20300&quot; value=&quot;Slide 15 - &amp;quot;Use Caution - If Opioid Therapy is Considered…&amp;quot;&quot;/&gt;&lt;property id=&quot;20307&quot; value=&quot;319&quot;/&gt;&lt;/object&gt;&lt;object type=&quot;3&quot; unique_id=&quot;10018&quot;&gt;&lt;property id=&quot;20148&quot; value=&quot;5&quot;/&gt;&lt;property id=&quot;20300&quot; value=&quot;Slide 16 - &amp;quot;Additional Medical Assessment Prior to Initiating Opioid Therapy&amp;quot;&quot;/&gt;&lt;property id=&quot;20307&quot; value=&quot;311&quot;/&gt;&lt;/object&gt;&lt;object type=&quot;3&quot; unique_id=&quot;10019&quot;&gt;&lt;property id=&quot;20148&quot; value=&quot;5&quot;/&gt;&lt;property id=&quot;20300&quot; value=&quot;Slide 17 - &amp;quot;Assess Risk of &amp;#x0D;&amp;#x0A;Opioid Use&amp;quot;&quot;/&gt;&lt;property id=&quot;20307&quot; value=&quot;287&quot;/&gt;&lt;/object&gt;&lt;object type=&quot;3&quot; unique_id=&quot;10020&quot;&gt;&lt;property id=&quot;20148&quot; value=&quot;5&quot;/&gt;&lt;property id=&quot;20300&quot; value=&quot;Slide 18 - &amp;quot;Assess Risk of:&amp;quot;&quot;/&gt;&lt;property id=&quot;20307&quot; value=&quot;280&quot;/&gt;&lt;/object&gt;&lt;object type=&quot;3&quot; unique_id=&quot;10021&quot;&gt;&lt;property id=&quot;20148&quot; value=&quot;5&quot;/&gt;&lt;property id=&quot;20300&quot; value=&quot;Slide 19 - &amp;quot;Other Key Assessments&amp;quot;&quot;/&gt;&lt;property id=&quot;20307&quot; value=&quot;320&quot;/&gt;&lt;/object&gt;&lt;object type=&quot;3&quot; unique_id=&quot;10022&quot;&gt;&lt;property id=&quot;20148&quot; value=&quot;5&quot;/&gt;&lt;property id=&quot;20300&quot; value=&quot;Slide 20 - &amp;quot;Monitoring: Controlled Substances Prescription Monitoring Program (CSPMP)&amp;quot;&quot;/&gt;&lt;property id=&quot;20307&quot; value=&quot;274&quot;/&gt;&lt;/object&gt;&lt;object type=&quot;3&quot; unique_id=&quot;10024&quot;&gt;&lt;property id=&quot;20148&quot; value=&quot;5&quot;/&gt;&lt;property id=&quot;20300&quot; value=&quot;Slide 22&quot;/&gt;&lt;property id=&quot;20307&quot; value=&quot;273&quot;/&gt;&lt;/object&gt;&lt;object type=&quot;3&quot; unique_id=&quot;10025&quot;&gt;&lt;property id=&quot;20148&quot; value=&quot;5&quot;/&gt;&lt;property id=&quot;20300&quot; value=&quot;Slide 23 - &amp;quot;High Risk Populations/Practices&amp;quot;&quot;/&gt;&lt;property id=&quot;20307&quot; value=&quot;277&quot;/&gt;&lt;/object&gt;&lt;object type=&quot;3&quot; unique_id=&quot;10026&quot;&gt;&lt;property id=&quot;20148&quot; value=&quot;5&quot;/&gt;&lt;property id=&quot;20300&quot; value=&quot;Slide 24 - &amp;quot;Use Pain Agreements &amp;#x0D;&amp;#x0A;&amp;quot;&quot;/&gt;&lt;property id=&quot;20307&quot; value=&quot;325&quot;/&gt;&lt;/object&gt;&lt;object type=&quot;3&quot; unique_id=&quot;10027&quot;&gt;&lt;property id=&quot;20148&quot; value=&quot;5&quot;/&gt;&lt;property id=&quot;20300&quot; value=&quot;Slide 25 - &amp;quot;Monitoring &amp;amp; Reassessment&amp;quot;&quot;/&gt;&lt;property id=&quot;20307&quot; value=&quot;285&quot;/&gt;&lt;/object&gt;&lt;object type=&quot;3&quot; unique_id=&quot;10028&quot;&gt;&lt;property id=&quot;20148&quot; value=&quot;5&quot;/&gt;&lt;property id=&quot;20300&quot; value=&quot;Slide 26 - &amp;quot;Reassess Risks and Benefits&amp;quot;&quot;/&gt;&lt;property id=&quot;20307&quot; value=&quot;297&quot;/&gt;&lt;/object&gt;&lt;object type=&quot;3&quot; unique_id=&quot;10029&quot;&gt;&lt;property id=&quot;20148&quot; value=&quot;5&quot;/&gt;&lt;property id=&quot;20300&quot; value=&quot;Slide 27 - &amp;quot;Federal Guidance&amp;quot;&quot;/&gt;&lt;property id=&quot;20307&quot; value=&quot;267&quot;/&gt;&lt;/object&gt;&lt;object type=&quot;3&quot; unique_id=&quot;10030&quot;&gt;&lt;property id=&quot;20148&quot; value=&quot;5&quot;/&gt;&lt;property id=&quot;20300&quot; value=&quot;Slide 28 - &amp;quot;Opioid Use Disorder&amp;quot;&quot;/&gt;&lt;property id=&quot;20307&quot; value=&quot;276&quot;/&gt;&lt;/object&gt;&lt;object type=&quot;3&quot; unique_id=&quot;10031&quot;&gt;&lt;property id=&quot;20148&quot; value=&quot;5&quot;/&gt;&lt;property id=&quot;20300&quot; value=&quot;Slide 29&quot;/&gt;&lt;property id=&quot;20307&quot; value=&quot;260&quot;/&gt;&lt;/object&gt;&lt;object type=&quot;3&quot; unique_id=&quot;10032&quot;&gt;&lt;property id=&quot;20148&quot; value=&quot;5&quot;/&gt;&lt;property id=&quot;20300&quot; value=&quot;Slide 30 - &amp;quot;Treatment Resources&amp;quot;&quot;/&gt;&lt;property id=&quot;20307&quot; value=&quot;286&quot;/&gt;&lt;/object&gt;&lt;object type=&quot;3&quot; unique_id=&quot;10033&quot;&gt;&lt;property id=&quot;20148&quot; value=&quot;5&quot;/&gt;&lt;property id=&quot;20300&quot; value=&quot;Slide 31 - &amp;quot;Expanding use of Naloxone&amp;quot;&quot;/&gt;&lt;property id=&quot;20307&quot; value=&quot;300&quot;/&gt;&lt;/object&gt;&lt;object type=&quot;3&quot; unique_id=&quot;10034&quot;&gt;&lt;property id=&quot;20148&quot; value=&quot;5&quot;/&gt;&lt;property id=&quot;20300&quot; value=&quot;Slide 32 - &amp;quot;Tapering &amp;amp; Discontinuation&amp;quot;&quot;/&gt;&lt;property id=&quot;20307&quot; value=&quot;281&quot;/&gt;&lt;/object&gt;&lt;object type=&quot;3&quot; unique_id=&quot;10035&quot;&gt;&lt;property id=&quot;20148&quot; value=&quot;5&quot;/&gt;&lt;property id=&quot;20300&quot; value=&quot;Slide 33 - &amp;quot;The Arizona Initiative’s &amp;#x0D;&amp;#x0A;Five Strategies&amp;quot;&quot;/&gt;&lt;property id=&quot;20307&quot; value=&quot;265&quot;/&gt;&lt;/object&gt;&lt;object type=&quot;3&quot; unique_id=&quot;10036&quot;&gt;&lt;property id=&quot;20148&quot; value=&quot;5&quot;/&gt;&lt;property id=&quot;20300&quot; value=&quot;Slide 34 - &amp;quot;Useful Websites&amp;quot;&quot;/&gt;&lt;property id=&quot;20307&quot; value=&quot;266&quot;/&gt;&lt;/object&gt;&lt;object type=&quot;3&quot; unique_id=&quot;10037&quot;&gt;&lt;property id=&quot;20148&quot; value=&quot;5&quot;/&gt;&lt;property id=&quot;20300&quot; value=&quot;Slide 35 - &amp;quot;Summary&amp;quot;&quot;/&gt;&lt;property id=&quot;20307&quot; value=&quot;301&quot;/&gt;&lt;/object&gt;&lt;object type=&quot;3&quot; unique_id=&quot;11259&quot;&gt;&lt;property id=&quot;20148&quot; value=&quot;5&quot;/&gt;&lt;property id=&quot;20300&quot; value=&quot;Slide 21 - &amp;quot;Help Patients Understand the Risks with a Consenting Process&amp;quot;&quot;/&gt;&lt;property id=&quot;20307&quot; value=&quot;326&quot;/&gt;&lt;/object&gt;&lt;/object&gt;&lt;object type=&quot;8&quot; unique_id=&quot;10074&quot;&gt;&lt;/object&gt;&lt;/object&gt;&lt;/database&gt;"/>
  <p:tag name="SECTOMILLISECCONVERTED"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8CC2C56BA9F442A4F03B9439F07D56" ma:contentTypeVersion="17" ma:contentTypeDescription="Create a new document." ma:contentTypeScope="" ma:versionID="ef914da61d9b43d30601252ff05076b7">
  <xsd:schema xmlns:xsd="http://www.w3.org/2001/XMLSchema" xmlns:xs="http://www.w3.org/2001/XMLSchema" xmlns:p="http://schemas.microsoft.com/office/2006/metadata/properties" xmlns:ns2="3af7b9dc-d119-44d8-a347-cafd322404fd" xmlns:ns3="efec57ac-1482-4278-989a-dda8d2ba06f9" targetNamespace="http://schemas.microsoft.com/office/2006/metadata/properties" ma:root="true" ma:fieldsID="7ccf8e44e52af3a3ff9258b5216c527e" ns2:_="" ns3:_="">
    <xsd:import namespace="3af7b9dc-d119-44d8-a347-cafd322404fd"/>
    <xsd:import namespace="efec57ac-1482-4278-989a-dda8d2ba06f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f7b9dc-d119-44d8-a347-cafd322404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ec57ac-1482-4278-989a-dda8d2ba06f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35fb70-3328-418d-91b5-a54a7059ee74}" ma:internalName="TaxCatchAll" ma:showField="CatchAllData" ma:web="efec57ac-1482-4278-989a-dda8d2ba06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af7b9dc-d119-44d8-a347-cafd322404fd">
      <Terms xmlns="http://schemas.microsoft.com/office/infopath/2007/PartnerControls"/>
    </lcf76f155ced4ddcb4097134ff3c332f>
    <TaxCatchAll xmlns="efec57ac-1482-4278-989a-dda8d2ba06f9" xsi:nil="true"/>
  </documentManagement>
</p:properties>
</file>

<file path=customXml/itemProps1.xml><?xml version="1.0" encoding="utf-8"?>
<ds:datastoreItem xmlns:ds="http://schemas.openxmlformats.org/officeDocument/2006/customXml" ds:itemID="{A316BCEC-A97D-4929-AC16-D64A578EF36D}">
  <ds:schemaRefs>
    <ds:schemaRef ds:uri="http://schemas.microsoft.com/sharepoint/v3/contenttype/forms"/>
  </ds:schemaRefs>
</ds:datastoreItem>
</file>

<file path=customXml/itemProps2.xml><?xml version="1.0" encoding="utf-8"?>
<ds:datastoreItem xmlns:ds="http://schemas.openxmlformats.org/officeDocument/2006/customXml" ds:itemID="{BDAE7C02-93DD-4C7E-BB4B-2B7A009CFAAD}">
  <ds:schemaRefs>
    <ds:schemaRef ds:uri="3af7b9dc-d119-44d8-a347-cafd322404fd"/>
    <ds:schemaRef ds:uri="efec57ac-1482-4278-989a-dda8d2ba06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7E0B8A1-23AD-41C6-9B1E-4D21EAF2332B}">
  <ds:schemaRefs>
    <ds:schemaRef ds:uri="3af7b9dc-d119-44d8-a347-cafd322404fd"/>
    <ds:schemaRef ds:uri="efec57ac-1482-4278-989a-dda8d2ba06f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28</TotalTime>
  <Words>2855</Words>
  <Application>Microsoft Macintosh PowerPoint</Application>
  <PresentationFormat>On-screen Show (4:3)</PresentationFormat>
  <Paragraphs>378</Paragraphs>
  <Slides>44</Slides>
  <Notes>35</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44</vt:i4>
      </vt:variant>
    </vt:vector>
  </HeadingPairs>
  <TitlesOfParts>
    <vt:vector size="53" baseType="lpstr">
      <vt:lpstr>Arial</vt:lpstr>
      <vt:lpstr>Calibri</vt:lpstr>
      <vt:lpstr>Calibri Light</vt:lpstr>
      <vt:lpstr>Corbel</vt:lpstr>
      <vt:lpstr>Raleway</vt:lpstr>
      <vt:lpstr>Wingdings</vt:lpstr>
      <vt:lpstr>Office Theme</vt:lpstr>
      <vt:lpstr>Office Theme</vt:lpstr>
      <vt:lpstr>Office Theme</vt:lpstr>
      <vt:lpstr>Welcome!</vt:lpstr>
      <vt:lpstr>Overdose Recognition &amp; Naloxone Administration</vt:lpstr>
      <vt:lpstr>Optional: Housekeeping/Instruction Slide for Virtual Platforms</vt:lpstr>
      <vt:lpstr>Learning Objectives </vt:lpstr>
      <vt:lpstr>Learning Objectives continued… </vt:lpstr>
      <vt:lpstr>Brainstorm</vt:lpstr>
      <vt:lpstr>Opioids</vt:lpstr>
      <vt:lpstr>Definitions Activity</vt:lpstr>
      <vt:lpstr>Definitions Activity 1/2</vt:lpstr>
      <vt:lpstr>Definitions Activity 2/2</vt:lpstr>
      <vt:lpstr>Change the Language by Role Modeling</vt:lpstr>
      <vt:lpstr>Change the Language  by Role Modeling continued…</vt:lpstr>
      <vt:lpstr>The Opioid Epidemic</vt:lpstr>
      <vt:lpstr>Understanding Addiction</vt:lpstr>
      <vt:lpstr>Childhood Trauma &amp; Substance Use</vt:lpstr>
      <vt:lpstr>Resiliency Factors</vt:lpstr>
      <vt:lpstr>Risk Factors for Overdose</vt:lpstr>
      <vt:lpstr>Signs of an Opioid Overdose</vt:lpstr>
      <vt:lpstr>Signs of an Opioid Overdose cont. </vt:lpstr>
      <vt:lpstr>Naloxone Video</vt:lpstr>
      <vt:lpstr>PowerPoint Presentation</vt:lpstr>
      <vt:lpstr>Optional: Stretch Break</vt:lpstr>
      <vt:lpstr>Skills Practice</vt:lpstr>
      <vt:lpstr>Scenario #1 </vt:lpstr>
      <vt:lpstr>Recap</vt:lpstr>
      <vt:lpstr>Scenario #2: </vt:lpstr>
      <vt:lpstr>Recap</vt:lpstr>
      <vt:lpstr>Let’s return to the Parking Lot</vt:lpstr>
      <vt:lpstr>911 Good Samaritan Act* </vt:lpstr>
      <vt:lpstr>Possible Effects of Naloxone</vt:lpstr>
      <vt:lpstr>Aftercare 1</vt:lpstr>
      <vt:lpstr>Aftercare 2</vt:lpstr>
      <vt:lpstr>Community Resources in Arizona </vt:lpstr>
      <vt:lpstr>Where to Find Naloxone</vt:lpstr>
      <vt:lpstr>Why don’t people get help? </vt:lpstr>
      <vt:lpstr>Relapse &amp; Recovery</vt:lpstr>
      <vt:lpstr>Relapse &amp; Recovery Cont. </vt:lpstr>
      <vt:lpstr>How to Offer Support</vt:lpstr>
      <vt:lpstr>Harm Reduction Tip Sheet</vt:lpstr>
      <vt:lpstr>Take Action  Stay Safe and Protect Others</vt:lpstr>
      <vt:lpstr>An Epidemic within a Pandemic:  The Impact of COVID-19 on Substance Use Disorder </vt:lpstr>
      <vt:lpstr>Parking Lot</vt:lpstr>
      <vt:lpstr>Remember</vt:lpstr>
      <vt:lpstr>Additional information and resources here:  crh.arizona.edu   Email: azcrh-od2a@arizona.edu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Garn, Ann - (agarn)</cp:lastModifiedBy>
  <cp:revision>13</cp:revision>
  <cp:lastPrinted>2016-10-26T20:10:35Z</cp:lastPrinted>
  <dcterms:created xsi:type="dcterms:W3CDTF">2016-05-09T18:27:51Z</dcterms:created>
  <dcterms:modified xsi:type="dcterms:W3CDTF">2023-09-06T20:02:08Z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0x010100CA8CC2C56BA9F442A4F03B9439F07D56</vt:lpwstr>
  </property>
  <property fmtid="{D5CDD505-2E9C-101B-9397-08002B2CF9AE}" pid="3" name="MediaServiceImageTags">
    <vt:lpwstr/>
  </property>
</Properties>
</file>